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3" r:id="rId2"/>
  </p:sldMasterIdLst>
  <p:notesMasterIdLst>
    <p:notesMasterId r:id="rId37"/>
  </p:notesMasterIdLst>
  <p:handoutMasterIdLst>
    <p:handoutMasterId r:id="rId38"/>
  </p:handoutMasterIdLst>
  <p:sldIdLst>
    <p:sldId id="260" r:id="rId3"/>
    <p:sldId id="261" r:id="rId4"/>
    <p:sldId id="262" r:id="rId5"/>
    <p:sldId id="294" r:id="rId6"/>
    <p:sldId id="320" r:id="rId7"/>
    <p:sldId id="264" r:id="rId8"/>
    <p:sldId id="265" r:id="rId9"/>
    <p:sldId id="314" r:id="rId10"/>
    <p:sldId id="269" r:id="rId11"/>
    <p:sldId id="312" r:id="rId12"/>
    <p:sldId id="315" r:id="rId13"/>
    <p:sldId id="268" r:id="rId14"/>
    <p:sldId id="271" r:id="rId15"/>
    <p:sldId id="295" r:id="rId16"/>
    <p:sldId id="319" r:id="rId17"/>
    <p:sldId id="289" r:id="rId18"/>
    <p:sldId id="272" r:id="rId19"/>
    <p:sldId id="274" r:id="rId20"/>
    <p:sldId id="275" r:id="rId21"/>
    <p:sldId id="277" r:id="rId22"/>
    <p:sldId id="278" r:id="rId23"/>
    <p:sldId id="279" r:id="rId24"/>
    <p:sldId id="281" r:id="rId25"/>
    <p:sldId id="313" r:id="rId26"/>
    <p:sldId id="297" r:id="rId27"/>
    <p:sldId id="298" r:id="rId28"/>
    <p:sldId id="299" r:id="rId29"/>
    <p:sldId id="300" r:id="rId30"/>
    <p:sldId id="301" r:id="rId31"/>
    <p:sldId id="302" r:id="rId32"/>
    <p:sldId id="306" r:id="rId33"/>
    <p:sldId id="303" r:id="rId34"/>
    <p:sldId id="304" r:id="rId35"/>
    <p:sldId id="305" r:id="rId36"/>
  </p:sldIdLst>
  <p:sldSz cx="9144000" cy="6858000" type="screen4x3"/>
  <p:notesSz cx="6797675" cy="9929813"/>
  <p:custDataLst>
    <p:tags r:id="rId39"/>
  </p:custDataLst>
  <p:defaultTextStyle>
    <a:defPPr>
      <a:defRPr lang="en-Z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1" userDrawn="1">
          <p15:clr>
            <a:srgbClr val="A4A3A4"/>
          </p15:clr>
        </p15:guide>
        <p15:guide id="2" pos="2166" userDrawn="1">
          <p15:clr>
            <a:srgbClr val="A4A3A4"/>
          </p15:clr>
        </p15:guide>
        <p15:guide id="3" orient="horz" pos="3128"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delhadi"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AF7F"/>
    <a:srgbClr val="1B4581"/>
    <a:srgbClr val="1820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53" autoAdjust="0"/>
  </p:normalViewPr>
  <p:slideViewPr>
    <p:cSldViewPr>
      <p:cViewPr varScale="1">
        <p:scale>
          <a:sx n="76" d="100"/>
          <a:sy n="76" d="100"/>
        </p:scale>
        <p:origin x="1314" y="96"/>
      </p:cViewPr>
      <p:guideLst>
        <p:guide orient="horz" pos="2160"/>
        <p:guide pos="2880"/>
      </p:guideLst>
    </p:cSldViewPr>
  </p:slideViewPr>
  <p:notesTextViewPr>
    <p:cViewPr>
      <p:scale>
        <a:sx n="1" d="1"/>
        <a:sy n="1" d="1"/>
      </p:scale>
      <p:origin x="0" y="0"/>
    </p:cViewPr>
  </p:notesTextViewPr>
  <p:sorterViewPr>
    <p:cViewPr>
      <p:scale>
        <a:sx n="150" d="100"/>
        <a:sy n="150" d="100"/>
      </p:scale>
      <p:origin x="0" y="-7344"/>
    </p:cViewPr>
  </p:sorterViewPr>
  <p:notesViewPr>
    <p:cSldViewPr>
      <p:cViewPr varScale="1">
        <p:scale>
          <a:sx n="86" d="100"/>
          <a:sy n="86" d="100"/>
        </p:scale>
        <p:origin x="-3810" y="-96"/>
      </p:cViewPr>
      <p:guideLst>
        <p:guide orient="horz" pos="3151"/>
        <p:guide pos="2166"/>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A9D02-C9A8-42B9-996A-AD696C785076}" type="doc">
      <dgm:prSet loTypeId="urn:microsoft.com/office/officeart/2005/8/layout/chevron1" loCatId="process" qsTypeId="urn:microsoft.com/office/officeart/2005/8/quickstyle/3d6" qsCatId="3D" csTypeId="urn:microsoft.com/office/officeart/2005/8/colors/accent1_2" csCatId="accent1" phldr="1"/>
      <dgm:spPr/>
    </dgm:pt>
    <dgm:pt modelId="{18085292-E5BB-4554-B684-586F64C8914B}">
      <dgm:prSet phldrT="[Text]"/>
      <dgm:spPr/>
      <dgm:t>
        <a:bodyPr/>
        <a:lstStyle/>
        <a:p>
          <a:r>
            <a:rPr lang="en-US" dirty="0"/>
            <a:t>2015-16</a:t>
          </a:r>
        </a:p>
      </dgm:t>
    </dgm:pt>
    <dgm:pt modelId="{3599B9B3-BE85-4422-8EFB-34DF449D35B5}" type="parTrans" cxnId="{3DD18E72-691D-49CD-91A0-F91760BDE046}">
      <dgm:prSet/>
      <dgm:spPr/>
      <dgm:t>
        <a:bodyPr/>
        <a:lstStyle/>
        <a:p>
          <a:endParaRPr lang="en-US"/>
        </a:p>
      </dgm:t>
    </dgm:pt>
    <dgm:pt modelId="{ADF07443-6057-4F8E-B99E-ECBC673BEDB6}" type="sibTrans" cxnId="{3DD18E72-691D-49CD-91A0-F91760BDE046}">
      <dgm:prSet/>
      <dgm:spPr/>
      <dgm:t>
        <a:bodyPr/>
        <a:lstStyle/>
        <a:p>
          <a:endParaRPr lang="en-US"/>
        </a:p>
      </dgm:t>
    </dgm:pt>
    <dgm:pt modelId="{1D447408-EEE1-434F-B326-4907861E055F}">
      <dgm:prSet phldrT="[Text]"/>
      <dgm:spPr/>
      <dgm:t>
        <a:bodyPr/>
        <a:lstStyle/>
        <a:p>
          <a:r>
            <a:rPr lang="en-US"/>
            <a:t>2017?</a:t>
          </a:r>
        </a:p>
      </dgm:t>
    </dgm:pt>
    <dgm:pt modelId="{FB9D6A12-8210-48D8-82EC-3D800C53F5FA}" type="parTrans" cxnId="{2079B816-581D-4D2A-AEEF-FB0648BEDC36}">
      <dgm:prSet/>
      <dgm:spPr/>
      <dgm:t>
        <a:bodyPr/>
        <a:lstStyle/>
        <a:p>
          <a:endParaRPr lang="en-US"/>
        </a:p>
      </dgm:t>
    </dgm:pt>
    <dgm:pt modelId="{96975A02-48C0-4637-8658-0242A03C3A2C}" type="sibTrans" cxnId="{2079B816-581D-4D2A-AEEF-FB0648BEDC36}">
      <dgm:prSet/>
      <dgm:spPr/>
      <dgm:t>
        <a:bodyPr/>
        <a:lstStyle/>
        <a:p>
          <a:endParaRPr lang="en-US"/>
        </a:p>
      </dgm:t>
    </dgm:pt>
    <dgm:pt modelId="{80F3D9B1-0E54-477F-B1A5-DAD8F2D83854}">
      <dgm:prSet phldrT="[Text]"/>
      <dgm:spPr/>
      <dgm:t>
        <a:bodyPr/>
        <a:lstStyle/>
        <a:p>
          <a:r>
            <a:rPr lang="en-US"/>
            <a:t>2018?</a:t>
          </a:r>
        </a:p>
      </dgm:t>
    </dgm:pt>
    <dgm:pt modelId="{5C6AC02E-535E-4EEF-A4D3-039F343F931C}" type="parTrans" cxnId="{C5562605-70D3-4EA1-9794-7233572B5590}">
      <dgm:prSet/>
      <dgm:spPr/>
      <dgm:t>
        <a:bodyPr/>
        <a:lstStyle/>
        <a:p>
          <a:endParaRPr lang="en-US"/>
        </a:p>
      </dgm:t>
    </dgm:pt>
    <dgm:pt modelId="{FA7134C2-E612-474F-B27B-B2521AFEC71E}" type="sibTrans" cxnId="{C5562605-70D3-4EA1-9794-7233572B5590}">
      <dgm:prSet/>
      <dgm:spPr/>
      <dgm:t>
        <a:bodyPr/>
        <a:lstStyle/>
        <a:p>
          <a:endParaRPr lang="en-US"/>
        </a:p>
      </dgm:t>
    </dgm:pt>
    <dgm:pt modelId="{B4A78D14-01A8-4F5B-879E-BFA0FEB622FC}" type="pres">
      <dgm:prSet presAssocID="{43BA9D02-C9A8-42B9-996A-AD696C785076}" presName="Name0" presStyleCnt="0">
        <dgm:presLayoutVars>
          <dgm:dir/>
          <dgm:animLvl val="lvl"/>
          <dgm:resizeHandles val="exact"/>
        </dgm:presLayoutVars>
      </dgm:prSet>
      <dgm:spPr/>
    </dgm:pt>
    <dgm:pt modelId="{9900A372-820E-44E7-A9DB-B617FBED5232}" type="pres">
      <dgm:prSet presAssocID="{18085292-E5BB-4554-B684-586F64C8914B}" presName="parTxOnly" presStyleLbl="node1" presStyleIdx="0" presStyleCnt="3">
        <dgm:presLayoutVars>
          <dgm:chMax val="0"/>
          <dgm:chPref val="0"/>
          <dgm:bulletEnabled val="1"/>
        </dgm:presLayoutVars>
      </dgm:prSet>
      <dgm:spPr/>
    </dgm:pt>
    <dgm:pt modelId="{AEEF9971-7DEC-4927-86AA-C95F74B96FF8}" type="pres">
      <dgm:prSet presAssocID="{ADF07443-6057-4F8E-B99E-ECBC673BEDB6}" presName="parTxOnlySpace" presStyleCnt="0"/>
      <dgm:spPr/>
    </dgm:pt>
    <dgm:pt modelId="{83CD3AC6-035C-466F-873C-B72D2F090CFB}" type="pres">
      <dgm:prSet presAssocID="{1D447408-EEE1-434F-B326-4907861E055F}" presName="parTxOnly" presStyleLbl="node1" presStyleIdx="1" presStyleCnt="3">
        <dgm:presLayoutVars>
          <dgm:chMax val="0"/>
          <dgm:chPref val="0"/>
          <dgm:bulletEnabled val="1"/>
        </dgm:presLayoutVars>
      </dgm:prSet>
      <dgm:spPr/>
    </dgm:pt>
    <dgm:pt modelId="{7995A888-6714-49CA-83D3-4C552E840F29}" type="pres">
      <dgm:prSet presAssocID="{96975A02-48C0-4637-8658-0242A03C3A2C}" presName="parTxOnlySpace" presStyleCnt="0"/>
      <dgm:spPr/>
    </dgm:pt>
    <dgm:pt modelId="{8FB7D26D-ADDA-4F1D-9C58-061EB257AECD}" type="pres">
      <dgm:prSet presAssocID="{80F3D9B1-0E54-477F-B1A5-DAD8F2D83854}" presName="parTxOnly" presStyleLbl="node1" presStyleIdx="2" presStyleCnt="3">
        <dgm:presLayoutVars>
          <dgm:chMax val="0"/>
          <dgm:chPref val="0"/>
          <dgm:bulletEnabled val="1"/>
        </dgm:presLayoutVars>
      </dgm:prSet>
      <dgm:spPr/>
    </dgm:pt>
  </dgm:ptLst>
  <dgm:cxnLst>
    <dgm:cxn modelId="{C5F7D2BA-2946-402D-8A62-9B4FDE5DA675}" type="presOf" srcId="{18085292-E5BB-4554-B684-586F64C8914B}" destId="{9900A372-820E-44E7-A9DB-B617FBED5232}" srcOrd="0" destOrd="0" presId="urn:microsoft.com/office/officeart/2005/8/layout/chevron1"/>
    <dgm:cxn modelId="{402812F8-5D47-4EBC-88AA-48ABD7ECACC3}" type="presOf" srcId="{80F3D9B1-0E54-477F-B1A5-DAD8F2D83854}" destId="{8FB7D26D-ADDA-4F1D-9C58-061EB257AECD}" srcOrd="0" destOrd="0" presId="urn:microsoft.com/office/officeart/2005/8/layout/chevron1"/>
    <dgm:cxn modelId="{2079B816-581D-4D2A-AEEF-FB0648BEDC36}" srcId="{43BA9D02-C9A8-42B9-996A-AD696C785076}" destId="{1D447408-EEE1-434F-B326-4907861E055F}" srcOrd="1" destOrd="0" parTransId="{FB9D6A12-8210-48D8-82EC-3D800C53F5FA}" sibTransId="{96975A02-48C0-4637-8658-0242A03C3A2C}"/>
    <dgm:cxn modelId="{93E3A32F-A5C6-44AD-98CA-E2FB9FCE1CDE}" type="presOf" srcId="{43BA9D02-C9A8-42B9-996A-AD696C785076}" destId="{B4A78D14-01A8-4F5B-879E-BFA0FEB622FC}" srcOrd="0" destOrd="0" presId="urn:microsoft.com/office/officeart/2005/8/layout/chevron1"/>
    <dgm:cxn modelId="{C5562605-70D3-4EA1-9794-7233572B5590}" srcId="{43BA9D02-C9A8-42B9-996A-AD696C785076}" destId="{80F3D9B1-0E54-477F-B1A5-DAD8F2D83854}" srcOrd="2" destOrd="0" parTransId="{5C6AC02E-535E-4EEF-A4D3-039F343F931C}" sibTransId="{FA7134C2-E612-474F-B27B-B2521AFEC71E}"/>
    <dgm:cxn modelId="{3DD18E72-691D-49CD-91A0-F91760BDE046}" srcId="{43BA9D02-C9A8-42B9-996A-AD696C785076}" destId="{18085292-E5BB-4554-B684-586F64C8914B}" srcOrd="0" destOrd="0" parTransId="{3599B9B3-BE85-4422-8EFB-34DF449D35B5}" sibTransId="{ADF07443-6057-4F8E-B99E-ECBC673BEDB6}"/>
    <dgm:cxn modelId="{858FEC2D-C7BC-4AFE-B25E-95C5C7537352}" type="presOf" srcId="{1D447408-EEE1-434F-B326-4907861E055F}" destId="{83CD3AC6-035C-466F-873C-B72D2F090CFB}" srcOrd="0" destOrd="0" presId="urn:microsoft.com/office/officeart/2005/8/layout/chevron1"/>
    <dgm:cxn modelId="{35A46544-9566-4E18-85B8-A7DDE1FDC3EA}" type="presParOf" srcId="{B4A78D14-01A8-4F5B-879E-BFA0FEB622FC}" destId="{9900A372-820E-44E7-A9DB-B617FBED5232}" srcOrd="0" destOrd="0" presId="urn:microsoft.com/office/officeart/2005/8/layout/chevron1"/>
    <dgm:cxn modelId="{F8E6886B-03C7-4B4C-8B59-1BAFA9AC930E}" type="presParOf" srcId="{B4A78D14-01A8-4F5B-879E-BFA0FEB622FC}" destId="{AEEF9971-7DEC-4927-86AA-C95F74B96FF8}" srcOrd="1" destOrd="0" presId="urn:microsoft.com/office/officeart/2005/8/layout/chevron1"/>
    <dgm:cxn modelId="{6AEA59C8-A0C0-452B-A061-D15733223D5B}" type="presParOf" srcId="{B4A78D14-01A8-4F5B-879E-BFA0FEB622FC}" destId="{83CD3AC6-035C-466F-873C-B72D2F090CFB}" srcOrd="2" destOrd="0" presId="urn:microsoft.com/office/officeart/2005/8/layout/chevron1"/>
    <dgm:cxn modelId="{CC344706-0813-4722-BB29-0E23FD4347AC}" type="presParOf" srcId="{B4A78D14-01A8-4F5B-879E-BFA0FEB622FC}" destId="{7995A888-6714-49CA-83D3-4C552E840F29}" srcOrd="3" destOrd="0" presId="urn:microsoft.com/office/officeart/2005/8/layout/chevron1"/>
    <dgm:cxn modelId="{3EE4343A-EC51-4D85-933C-9558C0622090}" type="presParOf" srcId="{B4A78D14-01A8-4F5B-879E-BFA0FEB622FC}" destId="{8FB7D26D-ADDA-4F1D-9C58-061EB257AEC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0A372-820E-44E7-A9DB-B617FBED5232}">
      <dsp:nvSpPr>
        <dsp:cNvPr id="0" name=""/>
        <dsp:cNvSpPr/>
      </dsp:nvSpPr>
      <dsp:spPr>
        <a:xfrm>
          <a:off x="2320" y="298650"/>
          <a:ext cx="2827228" cy="1130891"/>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kern="1200" dirty="0"/>
            <a:t>2015-16</a:t>
          </a:r>
        </a:p>
      </dsp:txBody>
      <dsp:txXfrm>
        <a:off x="567766" y="298650"/>
        <a:ext cx="1696337" cy="1130891"/>
      </dsp:txXfrm>
    </dsp:sp>
    <dsp:sp modelId="{83CD3AC6-035C-466F-873C-B72D2F090CFB}">
      <dsp:nvSpPr>
        <dsp:cNvPr id="0" name=""/>
        <dsp:cNvSpPr/>
      </dsp:nvSpPr>
      <dsp:spPr>
        <a:xfrm>
          <a:off x="2546825" y="298650"/>
          <a:ext cx="2827228" cy="1130891"/>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kern="1200"/>
            <a:t>2017?</a:t>
          </a:r>
        </a:p>
      </dsp:txBody>
      <dsp:txXfrm>
        <a:off x="3112271" y="298650"/>
        <a:ext cx="1696337" cy="1130891"/>
      </dsp:txXfrm>
    </dsp:sp>
    <dsp:sp modelId="{8FB7D26D-ADDA-4F1D-9C58-061EB257AECD}">
      <dsp:nvSpPr>
        <dsp:cNvPr id="0" name=""/>
        <dsp:cNvSpPr/>
      </dsp:nvSpPr>
      <dsp:spPr>
        <a:xfrm>
          <a:off x="5091331" y="298650"/>
          <a:ext cx="2827228" cy="1130891"/>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kern="1200"/>
            <a:t>2018?</a:t>
          </a:r>
        </a:p>
      </dsp:txBody>
      <dsp:txXfrm>
        <a:off x="5656777" y="298650"/>
        <a:ext cx="1696337" cy="11308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6491"/>
          </a:xfrm>
          <a:prstGeom prst="rect">
            <a:avLst/>
          </a:prstGeom>
        </p:spPr>
        <p:txBody>
          <a:bodyPr vert="horz" lIns="91267" tIns="45634" rIns="91267" bIns="45634" rtlCol="0"/>
          <a:lstStyle>
            <a:lvl1pPr algn="l">
              <a:defRPr sz="1200"/>
            </a:lvl1pPr>
          </a:lstStyle>
          <a:p>
            <a:endParaRPr lang="en-ZA"/>
          </a:p>
        </p:txBody>
      </p:sp>
      <p:sp>
        <p:nvSpPr>
          <p:cNvPr id="3" name="Date Placeholder 2"/>
          <p:cNvSpPr>
            <a:spLocks noGrp="1"/>
          </p:cNvSpPr>
          <p:nvPr>
            <p:ph type="dt" sz="quarter" idx="1"/>
          </p:nvPr>
        </p:nvSpPr>
        <p:spPr>
          <a:xfrm>
            <a:off x="3850443" y="1"/>
            <a:ext cx="2945660" cy="496491"/>
          </a:xfrm>
          <a:prstGeom prst="rect">
            <a:avLst/>
          </a:prstGeom>
        </p:spPr>
        <p:txBody>
          <a:bodyPr vert="horz" lIns="91267" tIns="45634" rIns="91267" bIns="45634" rtlCol="0"/>
          <a:lstStyle>
            <a:lvl1pPr algn="r">
              <a:defRPr sz="1200"/>
            </a:lvl1pPr>
          </a:lstStyle>
          <a:p>
            <a:fld id="{47DF2348-EACB-4DF4-AF41-D34E6DC78C3E}" type="datetimeFigureOut">
              <a:rPr lang="en-ZA" smtClean="0"/>
              <a:pPr/>
              <a:t>2016/09/02</a:t>
            </a:fld>
            <a:endParaRPr lang="en-ZA"/>
          </a:p>
        </p:txBody>
      </p:sp>
      <p:sp>
        <p:nvSpPr>
          <p:cNvPr id="4" name="Footer Placeholder 3"/>
          <p:cNvSpPr>
            <a:spLocks noGrp="1"/>
          </p:cNvSpPr>
          <p:nvPr>
            <p:ph type="ftr" sz="quarter" idx="2"/>
          </p:nvPr>
        </p:nvSpPr>
        <p:spPr>
          <a:xfrm>
            <a:off x="0" y="9431600"/>
            <a:ext cx="2945660" cy="496491"/>
          </a:xfrm>
          <a:prstGeom prst="rect">
            <a:avLst/>
          </a:prstGeom>
        </p:spPr>
        <p:txBody>
          <a:bodyPr vert="horz" lIns="91267" tIns="45634" rIns="91267" bIns="45634"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31600"/>
            <a:ext cx="2945660" cy="496491"/>
          </a:xfrm>
          <a:prstGeom prst="rect">
            <a:avLst/>
          </a:prstGeom>
        </p:spPr>
        <p:txBody>
          <a:bodyPr vert="horz" lIns="91267" tIns="45634" rIns="91267" bIns="45634" rtlCol="0" anchor="b"/>
          <a:lstStyle>
            <a:lvl1pPr algn="r">
              <a:defRPr sz="1200"/>
            </a:lvl1pPr>
          </a:lstStyle>
          <a:p>
            <a:fld id="{FD3079A5-308D-4F8E-B118-239BAC8E5EAE}" type="slidenum">
              <a:rPr lang="en-ZA" smtClean="0"/>
              <a:pPr/>
              <a:t>‹#›</a:t>
            </a:fld>
            <a:endParaRPr lang="en-ZA"/>
          </a:p>
        </p:txBody>
      </p:sp>
    </p:spTree>
    <p:extLst>
      <p:ext uri="{BB962C8B-B14F-4D97-AF65-F5344CB8AC3E}">
        <p14:creationId xmlns:p14="http://schemas.microsoft.com/office/powerpoint/2010/main" val="3072831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6491"/>
          </a:xfrm>
          <a:prstGeom prst="rect">
            <a:avLst/>
          </a:prstGeom>
        </p:spPr>
        <p:txBody>
          <a:bodyPr vert="horz" lIns="91267" tIns="45634" rIns="91267" bIns="45634" rtlCol="0"/>
          <a:lstStyle>
            <a:lvl1pPr algn="l">
              <a:defRPr sz="1200"/>
            </a:lvl1pPr>
          </a:lstStyle>
          <a:p>
            <a:endParaRPr lang="en-GB"/>
          </a:p>
        </p:txBody>
      </p:sp>
      <p:sp>
        <p:nvSpPr>
          <p:cNvPr id="3" name="Date Placeholder 2"/>
          <p:cNvSpPr>
            <a:spLocks noGrp="1"/>
          </p:cNvSpPr>
          <p:nvPr>
            <p:ph type="dt" idx="1"/>
          </p:nvPr>
        </p:nvSpPr>
        <p:spPr>
          <a:xfrm>
            <a:off x="3850443" y="1"/>
            <a:ext cx="2945660" cy="496491"/>
          </a:xfrm>
          <a:prstGeom prst="rect">
            <a:avLst/>
          </a:prstGeom>
        </p:spPr>
        <p:txBody>
          <a:bodyPr vert="horz" lIns="91267" tIns="45634" rIns="91267" bIns="45634" rtlCol="0"/>
          <a:lstStyle>
            <a:lvl1pPr algn="r">
              <a:defRPr sz="1200"/>
            </a:lvl1pPr>
          </a:lstStyle>
          <a:p>
            <a:fld id="{09A1033C-A386-4502-8AB0-80FF137B8B83}" type="datetimeFigureOut">
              <a:rPr lang="en-GB" smtClean="0"/>
              <a:pPr/>
              <a:t>02/09/2016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67" tIns="45634" rIns="91267" bIns="45634" rtlCol="0" anchor="ctr"/>
          <a:lstStyle/>
          <a:p>
            <a:endParaRPr lang="en-GB"/>
          </a:p>
        </p:txBody>
      </p:sp>
      <p:sp>
        <p:nvSpPr>
          <p:cNvPr id="5" name="Notes Placeholder 4"/>
          <p:cNvSpPr>
            <a:spLocks noGrp="1"/>
          </p:cNvSpPr>
          <p:nvPr>
            <p:ph type="body" sz="quarter" idx="3"/>
          </p:nvPr>
        </p:nvSpPr>
        <p:spPr>
          <a:xfrm>
            <a:off x="679768" y="4716664"/>
            <a:ext cx="5438140" cy="4468416"/>
          </a:xfrm>
          <a:prstGeom prst="rect">
            <a:avLst/>
          </a:prstGeom>
        </p:spPr>
        <p:txBody>
          <a:bodyPr vert="horz" lIns="91267" tIns="45634" rIns="91267" bIns="456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5660" cy="496491"/>
          </a:xfrm>
          <a:prstGeom prst="rect">
            <a:avLst/>
          </a:prstGeom>
        </p:spPr>
        <p:txBody>
          <a:bodyPr vert="horz" lIns="91267" tIns="45634" rIns="91267" bIns="45634"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1600"/>
            <a:ext cx="2945660" cy="496491"/>
          </a:xfrm>
          <a:prstGeom prst="rect">
            <a:avLst/>
          </a:prstGeom>
        </p:spPr>
        <p:txBody>
          <a:bodyPr vert="horz" lIns="91267" tIns="45634" rIns="91267" bIns="45634" rtlCol="0" anchor="b"/>
          <a:lstStyle>
            <a:lvl1pPr algn="r">
              <a:defRPr sz="1200"/>
            </a:lvl1pPr>
          </a:lstStyle>
          <a:p>
            <a:fld id="{38314580-CDBA-444C-A8C6-E0F5EBACD584}" type="slidenum">
              <a:rPr lang="en-GB" smtClean="0"/>
              <a:pPr/>
              <a:t>‹#›</a:t>
            </a:fld>
            <a:endParaRPr lang="en-GB"/>
          </a:p>
        </p:txBody>
      </p:sp>
    </p:spTree>
    <p:extLst>
      <p:ext uri="{BB962C8B-B14F-4D97-AF65-F5344CB8AC3E}">
        <p14:creationId xmlns:p14="http://schemas.microsoft.com/office/powerpoint/2010/main" val="3062086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314580-CDBA-444C-A8C6-E0F5EBACD584}" type="slidenum">
              <a:rPr lang="en-GB" smtClean="0"/>
              <a:pPr/>
              <a:t>23</a:t>
            </a:fld>
            <a:endParaRPr lang="en-GB"/>
          </a:p>
        </p:txBody>
      </p:sp>
    </p:spTree>
    <p:extLst>
      <p:ext uri="{BB962C8B-B14F-4D97-AF65-F5344CB8AC3E}">
        <p14:creationId xmlns:p14="http://schemas.microsoft.com/office/powerpoint/2010/main" val="124594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8">
              <a:defRPr/>
            </a:pPr>
            <a:r>
              <a:rPr lang="en-GB" dirty="0"/>
              <a:t>* There is a suggestion that this has been changed in the draft delegated acts to be applied on a class of instrument basis; i.e. if a   firm qualifies as an SI in a particular instrument, it will be classified as an SI for all instruments in that entire class of instrument.</a:t>
            </a:r>
          </a:p>
          <a:p>
            <a:endParaRPr lang="en-GB" dirty="0"/>
          </a:p>
        </p:txBody>
      </p:sp>
      <p:sp>
        <p:nvSpPr>
          <p:cNvPr id="4" name="Slide Number Placeholder 3"/>
          <p:cNvSpPr>
            <a:spLocks noGrp="1"/>
          </p:cNvSpPr>
          <p:nvPr>
            <p:ph type="sldNum" sz="quarter" idx="10"/>
          </p:nvPr>
        </p:nvSpPr>
        <p:spPr/>
        <p:txBody>
          <a:bodyPr/>
          <a:lstStyle/>
          <a:p>
            <a:fld id="{38314580-CDBA-444C-A8C6-E0F5EBACD584}" type="slidenum">
              <a:rPr lang="en-GB" smtClean="0"/>
              <a:pPr/>
              <a:t>24</a:t>
            </a:fld>
            <a:endParaRPr lang="en-GB"/>
          </a:p>
        </p:txBody>
      </p:sp>
    </p:spTree>
    <p:extLst>
      <p:ext uri="{BB962C8B-B14F-4D97-AF65-F5344CB8AC3E}">
        <p14:creationId xmlns:p14="http://schemas.microsoft.com/office/powerpoint/2010/main" val="679124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PPT_SPAC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1556792"/>
            <a:ext cx="7772400" cy="1470025"/>
          </a:xfrm>
          <a:prstGeom prst="rect">
            <a:avLst/>
          </a:prstGeom>
        </p:spPr>
        <p:txBody>
          <a:bodyPr anchor="t" anchorCtr="0"/>
          <a:lstStyle>
            <a:lvl1pPr algn="l">
              <a:defRPr sz="2800" b="0" i="0">
                <a:solidFill>
                  <a:srgbClr val="182065"/>
                </a:solidFill>
                <a:latin typeface="Calibri Light"/>
                <a:cs typeface="Calibri Light"/>
              </a:defRPr>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br>
              <a:rPr lang="en-US" dirty="0"/>
            </a:b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a:t>
            </a:r>
          </a:p>
        </p:txBody>
      </p:sp>
    </p:spTree>
    <p:extLst>
      <p:ext uri="{BB962C8B-B14F-4D97-AF65-F5344CB8AC3E}">
        <p14:creationId xmlns:p14="http://schemas.microsoft.com/office/powerpoint/2010/main" val="27796480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PPT_SPAC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userDrawn="1"/>
        </p:nvSpPr>
        <p:spPr>
          <a:xfrm>
            <a:off x="683568" y="1916832"/>
            <a:ext cx="7772400" cy="720080"/>
          </a:xfrm>
          <a:prstGeom prst="rect">
            <a:avLst/>
          </a:prstGeom>
        </p:spPr>
        <p:txBody>
          <a:bodyPr anchor="t" anchorCtr="0"/>
          <a:lstStyle>
            <a:lvl1pPr algn="l" rtl="0" eaLnBrk="1" fontAlgn="base" hangingPunct="1">
              <a:spcBef>
                <a:spcPct val="0"/>
              </a:spcBef>
              <a:spcAft>
                <a:spcPct val="0"/>
              </a:spcAft>
              <a:defRPr sz="4000" b="1" i="0" kern="1200" baseline="0">
                <a:solidFill>
                  <a:srgbClr val="C3AF7F"/>
                </a:solidFill>
                <a:latin typeface=""/>
                <a:ea typeface="+mj-ea"/>
                <a:cs typeface="Calibri Light"/>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a:t>ICMA</a:t>
            </a:r>
          </a:p>
        </p:txBody>
      </p:sp>
      <p:sp>
        <p:nvSpPr>
          <p:cNvPr id="7" name="Title 1"/>
          <p:cNvSpPr txBox="1">
            <a:spLocks/>
          </p:cNvSpPr>
          <p:nvPr userDrawn="1"/>
        </p:nvSpPr>
        <p:spPr>
          <a:xfrm>
            <a:off x="683568" y="1556792"/>
            <a:ext cx="7772400" cy="504056"/>
          </a:xfrm>
          <a:prstGeom prst="rect">
            <a:avLst/>
          </a:prstGeom>
        </p:spPr>
        <p:txBody>
          <a:bodyPr anchor="t" anchorCtr="0"/>
          <a:lstStyle>
            <a:lvl1pPr algn="l" rtl="0" eaLnBrk="1" fontAlgn="base" hangingPunct="1">
              <a:spcBef>
                <a:spcPct val="0"/>
              </a:spcBef>
              <a:spcAft>
                <a:spcPct val="0"/>
              </a:spcAft>
              <a:defRPr sz="4000" b="1" i="0" kern="1200" baseline="0">
                <a:solidFill>
                  <a:srgbClr val="C3AF7F"/>
                </a:solidFill>
                <a:latin typeface=""/>
                <a:ea typeface="+mj-ea"/>
                <a:cs typeface="Calibri Light"/>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800" b="0" i="0" u="none" strike="noStrike" kern="1200" baseline="0" dirty="0">
                <a:solidFill>
                  <a:srgbClr val="182065"/>
                </a:solidFill>
                <a:latin typeface="Calibri Light"/>
                <a:ea typeface="+mj-ea"/>
                <a:cs typeface="Calibri Light"/>
              </a:rPr>
              <a:t>International Capital Market Association</a:t>
            </a:r>
            <a:endParaRPr lang="en-US" sz="2800" dirty="0">
              <a:solidFill>
                <a:srgbClr val="182065"/>
              </a:solidFill>
              <a:latin typeface="Calibri Light"/>
            </a:endParaRPr>
          </a:p>
        </p:txBody>
      </p:sp>
    </p:spTree>
    <p:extLst>
      <p:ext uri="{BB962C8B-B14F-4D97-AF65-F5344CB8AC3E}">
        <p14:creationId xmlns:p14="http://schemas.microsoft.com/office/powerpoint/2010/main" val="14221883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Internal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1709936"/>
            <a:ext cx="8229600" cy="710952"/>
          </a:xfrm>
          <a:prstGeom prst="rect">
            <a:avLst/>
          </a:prstGeom>
        </p:spPr>
        <p:txBody>
          <a:bodyPr anchor="t" anchorCtr="0"/>
          <a:lstStyle>
            <a:lvl1pPr>
              <a:defRPr sz="1800" baseline="0">
                <a:solidFill>
                  <a:srgbClr val="182065"/>
                </a:solidFill>
                <a:latin typeface="+mj-lt"/>
              </a:defRPr>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a:t>
            </a:r>
          </a:p>
        </p:txBody>
      </p:sp>
      <p:sp>
        <p:nvSpPr>
          <p:cNvPr id="3" name="Content Placeholder 2"/>
          <p:cNvSpPr>
            <a:spLocks noGrp="1"/>
          </p:cNvSpPr>
          <p:nvPr>
            <p:ph idx="1"/>
          </p:nvPr>
        </p:nvSpPr>
        <p:spPr>
          <a:xfrm>
            <a:off x="457200" y="2564905"/>
            <a:ext cx="8229600" cy="3744416"/>
          </a:xfrm>
          <a:prstGeom prst="rect">
            <a:avLst/>
          </a:prstGeom>
        </p:spPr>
        <p:txBody>
          <a:bodyPr/>
          <a:lstStyle>
            <a:lvl1pPr>
              <a:defRPr sz="1700">
                <a:solidFill>
                  <a:schemeClr val="tx1"/>
                </a:solidFill>
                <a:latin typeface="+mn-lt"/>
              </a:defRPr>
            </a:lvl1pPr>
            <a:lvl2pPr>
              <a:defRPr sz="1600">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p:txBody>
      </p:sp>
      <p:sp>
        <p:nvSpPr>
          <p:cNvPr id="5" name="Text Placeholder 4"/>
          <p:cNvSpPr>
            <a:spLocks noGrp="1"/>
          </p:cNvSpPr>
          <p:nvPr>
            <p:ph type="body" sz="quarter" idx="10" hasCustomPrompt="1"/>
          </p:nvPr>
        </p:nvSpPr>
        <p:spPr>
          <a:xfrm>
            <a:off x="467544" y="0"/>
            <a:ext cx="8207375" cy="980728"/>
          </a:xfrm>
          <a:prstGeom prst="rect">
            <a:avLst/>
          </a:prstGeom>
        </p:spPr>
        <p:txBody>
          <a:bodyPr vert="horz" anchor="ctr" anchorCtr="0"/>
          <a:lstStyle>
            <a:lvl1pPr marL="0" indent="0">
              <a:buFontTx/>
              <a:buNone/>
              <a:defRPr sz="1400">
                <a:solidFill>
                  <a:schemeClr val="bg1"/>
                </a:solidFill>
              </a:defRPr>
            </a:lvl1pPr>
          </a:lstStyle>
          <a:p>
            <a:r>
              <a:rPr lang="en-US" b="0" i="0" dirty="0" err="1">
                <a:solidFill>
                  <a:schemeClr val="bg1"/>
                </a:solidFill>
                <a:latin typeface="Calibri Light"/>
                <a:cs typeface="Calibri Light"/>
              </a:rPr>
              <a:t>Lorem</a:t>
            </a:r>
            <a:r>
              <a:rPr lang="en-US" b="0" i="0" dirty="0">
                <a:solidFill>
                  <a:schemeClr val="bg1"/>
                </a:solidFill>
                <a:latin typeface="Calibri Light"/>
                <a:cs typeface="Calibri Light"/>
              </a:rPr>
              <a:t> </a:t>
            </a:r>
            <a:r>
              <a:rPr lang="en-US" b="0" i="0" dirty="0" err="1">
                <a:solidFill>
                  <a:schemeClr val="bg1"/>
                </a:solidFill>
                <a:latin typeface="Calibri Light"/>
                <a:cs typeface="Calibri Light"/>
              </a:rPr>
              <a:t>ipsum</a:t>
            </a:r>
            <a:r>
              <a:rPr lang="en-US" b="0" i="0" dirty="0">
                <a:solidFill>
                  <a:schemeClr val="bg1"/>
                </a:solidFill>
                <a:latin typeface="Calibri Light"/>
                <a:cs typeface="Calibri Light"/>
              </a:rPr>
              <a:t> dolor sit </a:t>
            </a:r>
            <a:r>
              <a:rPr lang="en-US" b="0" i="0" dirty="0" err="1">
                <a:solidFill>
                  <a:schemeClr val="bg1"/>
                </a:solidFill>
                <a:latin typeface="Calibri Light"/>
                <a:cs typeface="Calibri Light"/>
              </a:rPr>
              <a:t>amet</a:t>
            </a:r>
            <a:r>
              <a:rPr lang="en-US" b="0" i="0" dirty="0">
                <a:solidFill>
                  <a:schemeClr val="bg1"/>
                </a:solidFill>
                <a:latin typeface="Calibri Light"/>
                <a:cs typeface="Calibri Light"/>
              </a:rPr>
              <a:t>, </a:t>
            </a:r>
            <a:r>
              <a:rPr lang="en-US" b="0" i="0" dirty="0" err="1">
                <a:solidFill>
                  <a:schemeClr val="bg1"/>
                </a:solidFill>
                <a:latin typeface="Calibri Light"/>
                <a:cs typeface="Calibri Light"/>
              </a:rPr>
              <a:t>consectetur</a:t>
            </a:r>
            <a:r>
              <a:rPr lang="en-US" b="0" i="0" dirty="0">
                <a:solidFill>
                  <a:schemeClr val="bg1"/>
                </a:solidFill>
                <a:latin typeface="Calibri Light"/>
                <a:cs typeface="Calibri Light"/>
              </a:rPr>
              <a:t> </a:t>
            </a:r>
          </a:p>
        </p:txBody>
      </p:sp>
    </p:spTree>
    <p:extLst>
      <p:ext uri="{BB962C8B-B14F-4D97-AF65-F5344CB8AC3E}">
        <p14:creationId xmlns:p14="http://schemas.microsoft.com/office/powerpoint/2010/main" val="22061166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lines)">
    <p:spTree>
      <p:nvGrpSpPr>
        <p:cNvPr id="1" name=""/>
        <p:cNvGrpSpPr/>
        <p:nvPr/>
      </p:nvGrpSpPr>
      <p:grpSpPr>
        <a:xfrm>
          <a:off x="0" y="0"/>
          <a:ext cx="0" cy="0"/>
          <a:chOff x="0" y="0"/>
          <a:chExt cx="0" cy="0"/>
        </a:xfrm>
      </p:grpSpPr>
      <p:pic>
        <p:nvPicPr>
          <p:cNvPr id="12" name="Picture 11" descr="Internal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a:spLocks noGrp="1"/>
          </p:cNvSpPr>
          <p:nvPr>
            <p:ph type="title" hasCustomPrompt="1"/>
          </p:nvPr>
        </p:nvSpPr>
        <p:spPr>
          <a:xfrm>
            <a:off x="457200" y="1709936"/>
            <a:ext cx="8229600" cy="710952"/>
          </a:xfrm>
          <a:prstGeom prst="rect">
            <a:avLst/>
          </a:prstGeom>
        </p:spPr>
        <p:txBody>
          <a:bodyPr anchor="t" anchorCtr="0"/>
          <a:lstStyle>
            <a:lvl1pPr>
              <a:defRPr sz="1800" baseline="0">
                <a:solidFill>
                  <a:srgbClr val="182065"/>
                </a:solidFill>
                <a:latin typeface="+mj-lt"/>
              </a:defRPr>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a:t>
            </a:r>
          </a:p>
        </p:txBody>
      </p:sp>
      <p:sp>
        <p:nvSpPr>
          <p:cNvPr id="14" name="Content Placeholder 2"/>
          <p:cNvSpPr>
            <a:spLocks noGrp="1"/>
          </p:cNvSpPr>
          <p:nvPr>
            <p:ph idx="1"/>
          </p:nvPr>
        </p:nvSpPr>
        <p:spPr>
          <a:xfrm>
            <a:off x="457200" y="2564905"/>
            <a:ext cx="8229600" cy="3744416"/>
          </a:xfrm>
          <a:prstGeom prst="rect">
            <a:avLst/>
          </a:prstGeom>
        </p:spPr>
        <p:txBody>
          <a:bodyPr/>
          <a:lstStyle>
            <a:lvl1pPr>
              <a:defRPr sz="1700">
                <a:solidFill>
                  <a:schemeClr val="tx1"/>
                </a:solidFill>
                <a:latin typeface="+mn-lt"/>
              </a:defRPr>
            </a:lvl1pPr>
            <a:lvl2pPr>
              <a:defRPr sz="1600">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p:txBody>
      </p:sp>
      <p:sp>
        <p:nvSpPr>
          <p:cNvPr id="6" name="Text Placeholder 4"/>
          <p:cNvSpPr>
            <a:spLocks noGrp="1"/>
          </p:cNvSpPr>
          <p:nvPr>
            <p:ph type="body" sz="quarter" idx="10" hasCustomPrompt="1"/>
          </p:nvPr>
        </p:nvSpPr>
        <p:spPr>
          <a:xfrm>
            <a:off x="467544" y="0"/>
            <a:ext cx="8207375" cy="980728"/>
          </a:xfrm>
          <a:prstGeom prst="rect">
            <a:avLst/>
          </a:prstGeom>
        </p:spPr>
        <p:txBody>
          <a:bodyPr vert="horz" anchor="ctr" anchorCtr="0"/>
          <a:lstStyle>
            <a:lvl1pPr marL="0" indent="0">
              <a:buFontTx/>
              <a:buNone/>
              <a:defRPr sz="1400">
                <a:solidFill>
                  <a:schemeClr val="bg1"/>
                </a:solidFill>
              </a:defRPr>
            </a:lvl1pPr>
          </a:lstStyle>
          <a:p>
            <a:r>
              <a:rPr lang="en-US" b="0" i="0" dirty="0" err="1">
                <a:solidFill>
                  <a:schemeClr val="bg1"/>
                </a:solidFill>
                <a:latin typeface="Calibri Light"/>
                <a:cs typeface="Calibri Light"/>
              </a:rPr>
              <a:t>Lorem</a:t>
            </a:r>
            <a:r>
              <a:rPr lang="en-US" b="0" i="0" dirty="0">
                <a:solidFill>
                  <a:schemeClr val="bg1"/>
                </a:solidFill>
                <a:latin typeface="Calibri Light"/>
                <a:cs typeface="Calibri Light"/>
              </a:rPr>
              <a:t> </a:t>
            </a:r>
            <a:r>
              <a:rPr lang="en-US" b="0" i="0" dirty="0" err="1">
                <a:solidFill>
                  <a:schemeClr val="bg1"/>
                </a:solidFill>
                <a:latin typeface="Calibri Light"/>
                <a:cs typeface="Calibri Light"/>
              </a:rPr>
              <a:t>ipsum</a:t>
            </a:r>
            <a:r>
              <a:rPr lang="en-US" b="0" i="0" dirty="0">
                <a:solidFill>
                  <a:schemeClr val="bg1"/>
                </a:solidFill>
                <a:latin typeface="Calibri Light"/>
                <a:cs typeface="Calibri Light"/>
              </a:rPr>
              <a:t> dolor sit </a:t>
            </a:r>
            <a:r>
              <a:rPr lang="en-US" b="0" i="0" dirty="0" err="1">
                <a:solidFill>
                  <a:schemeClr val="bg1"/>
                </a:solidFill>
                <a:latin typeface="Calibri Light"/>
                <a:cs typeface="Calibri Light"/>
              </a:rPr>
              <a:t>amet</a:t>
            </a:r>
            <a:r>
              <a:rPr lang="en-US" b="0" i="0" dirty="0">
                <a:solidFill>
                  <a:schemeClr val="bg1"/>
                </a:solidFill>
                <a:latin typeface="Calibri Light"/>
                <a:cs typeface="Calibri Light"/>
              </a:rPr>
              <a:t>, </a:t>
            </a:r>
            <a:r>
              <a:rPr lang="en-US" b="0" i="0" dirty="0" err="1">
                <a:solidFill>
                  <a:schemeClr val="bg1"/>
                </a:solidFill>
                <a:latin typeface="Calibri Light"/>
                <a:cs typeface="Calibri Light"/>
              </a:rPr>
              <a:t>consectetur</a:t>
            </a:r>
            <a:r>
              <a:rPr lang="en-US" b="0" i="0" dirty="0">
                <a:solidFill>
                  <a:schemeClr val="bg1"/>
                </a:solidFill>
                <a:latin typeface="Calibri Light"/>
                <a:cs typeface="Calibri Light"/>
              </a:rPr>
              <a:t> </a:t>
            </a:r>
            <a:r>
              <a:rPr lang="en-US" b="0" i="0" dirty="0" err="1">
                <a:solidFill>
                  <a:schemeClr val="bg1"/>
                </a:solidFill>
                <a:latin typeface="Calibri Light"/>
                <a:cs typeface="Calibri Light"/>
              </a:rPr>
              <a:t>adipisicing</a:t>
            </a:r>
            <a:r>
              <a:rPr lang="en-US" b="0" i="0" dirty="0">
                <a:solidFill>
                  <a:schemeClr val="bg1"/>
                </a:solidFill>
                <a:latin typeface="Calibri Light"/>
                <a:cs typeface="Calibri Light"/>
              </a:rPr>
              <a:t> </a:t>
            </a:r>
            <a:r>
              <a:rPr lang="en-US" b="0" i="0" dirty="0" err="1">
                <a:solidFill>
                  <a:schemeClr val="bg1"/>
                </a:solidFill>
                <a:latin typeface="Calibri Light"/>
                <a:cs typeface="Calibri Light"/>
              </a:rPr>
              <a:t>elit</a:t>
            </a:r>
            <a:r>
              <a:rPr lang="en-US" b="0" i="0" dirty="0">
                <a:solidFill>
                  <a:schemeClr val="bg1"/>
                </a:solidFill>
                <a:latin typeface="Calibri Light"/>
                <a:cs typeface="Calibri Light"/>
              </a:rPr>
              <a:t>, </a:t>
            </a:r>
            <a:br>
              <a:rPr lang="en-US" b="0" i="0" dirty="0">
                <a:solidFill>
                  <a:schemeClr val="bg1"/>
                </a:solidFill>
                <a:latin typeface="Calibri Light"/>
                <a:cs typeface="Calibri Light"/>
              </a:rPr>
            </a:br>
            <a:r>
              <a:rPr lang="en-US" b="0" i="0" dirty="0" err="1">
                <a:solidFill>
                  <a:schemeClr val="bg1"/>
                </a:solidFill>
                <a:latin typeface="Calibri Light"/>
                <a:cs typeface="Calibri Light"/>
              </a:rPr>
              <a:t>sed</a:t>
            </a:r>
            <a:r>
              <a:rPr lang="en-US" b="0" i="0" dirty="0">
                <a:solidFill>
                  <a:schemeClr val="bg1"/>
                </a:solidFill>
                <a:latin typeface="Calibri Light"/>
                <a:cs typeface="Calibri Light"/>
              </a:rPr>
              <a:t> do </a:t>
            </a:r>
            <a:r>
              <a:rPr lang="en-US" b="0" i="0" dirty="0" err="1">
                <a:solidFill>
                  <a:schemeClr val="bg1"/>
                </a:solidFill>
                <a:latin typeface="Calibri Light"/>
                <a:cs typeface="Calibri Light"/>
              </a:rPr>
              <a:t>eiusmod</a:t>
            </a:r>
            <a:r>
              <a:rPr lang="en-US" b="0" i="0" dirty="0">
                <a:solidFill>
                  <a:schemeClr val="bg1"/>
                </a:solidFill>
                <a:latin typeface="Calibri Light"/>
                <a:cs typeface="Calibri Light"/>
              </a:rPr>
              <a:t> </a:t>
            </a:r>
            <a:r>
              <a:rPr lang="en-US" b="0" i="0" dirty="0" err="1">
                <a:solidFill>
                  <a:schemeClr val="bg1"/>
                </a:solidFill>
                <a:latin typeface="Calibri Light"/>
                <a:cs typeface="Calibri Light"/>
              </a:rPr>
              <a:t>tempor</a:t>
            </a:r>
            <a:r>
              <a:rPr lang="en-US" b="0" i="0" dirty="0">
                <a:solidFill>
                  <a:schemeClr val="bg1"/>
                </a:solidFill>
                <a:latin typeface="Calibri Light"/>
                <a:cs typeface="Calibri Light"/>
              </a:rPr>
              <a:t>.</a:t>
            </a:r>
          </a:p>
        </p:txBody>
      </p:sp>
    </p:spTree>
    <p:extLst>
      <p:ext uri="{BB962C8B-B14F-4D97-AF65-F5344CB8AC3E}">
        <p14:creationId xmlns:p14="http://schemas.microsoft.com/office/powerpoint/2010/main" val="12189194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citi-r_2c-blu_pos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978" y="6569075"/>
            <a:ext cx="4381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4"/>
          <p:cNvSpPr>
            <a:spLocks noGrp="1" noChangeArrowheads="1"/>
          </p:cNvSpPr>
          <p:nvPr>
            <p:ph type="subTitle" idx="1"/>
          </p:nvPr>
        </p:nvSpPr>
        <p:spPr>
          <a:xfrm>
            <a:off x="140677" y="3429000"/>
            <a:ext cx="8862646" cy="990600"/>
          </a:xfrm>
        </p:spPr>
        <p:txBody>
          <a:bodyPr/>
          <a:lstStyle>
            <a:lvl1pPr marL="0" indent="0">
              <a:buFont typeface="Symbol" pitchFamily="18" charset="2"/>
              <a:buNone/>
              <a:defRPr sz="1846">
                <a:solidFill>
                  <a:schemeClr val="hlink"/>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140677" y="2669588"/>
            <a:ext cx="8862646" cy="454612"/>
          </a:xfrm>
          <a:ln w="9525">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sz="2954"/>
            </a:lvl1pPr>
          </a:lstStyle>
          <a:p>
            <a:pPr lvl="0"/>
            <a:r>
              <a:rPr lang="en-US" noProof="0" dirty="0"/>
              <a:t>Click to edit Master title style</a:t>
            </a:r>
          </a:p>
        </p:txBody>
      </p:sp>
    </p:spTree>
    <p:extLst>
      <p:ext uri="{BB962C8B-B14F-4D97-AF65-F5344CB8AC3E}">
        <p14:creationId xmlns:p14="http://schemas.microsoft.com/office/powerpoint/2010/main" val="97634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solidFill>
            <a:schemeClr val="bg1"/>
          </a:solidFill>
        </p:spPr>
        <p:txBody>
          <a:bodyPr/>
          <a:lstStyle/>
          <a:p>
            <a:r>
              <a:rPr lang="en-US" dirty="0"/>
              <a:t>Click to edit Master title style</a:t>
            </a:r>
          </a:p>
        </p:txBody>
      </p:sp>
    </p:spTree>
    <p:extLst>
      <p:ext uri="{BB962C8B-B14F-4D97-AF65-F5344CB8AC3E}">
        <p14:creationId xmlns:p14="http://schemas.microsoft.com/office/powerpoint/2010/main" val="1428282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0677" y="1295400"/>
            <a:ext cx="4290646" cy="4876800"/>
          </a:xfrm>
        </p:spPr>
        <p:txBody>
          <a:bodyPr/>
          <a:lstStyle>
            <a:lvl1pPr>
              <a:defRPr sz="1292"/>
            </a:lvl1pPr>
            <a:lvl2pPr>
              <a:defRPr sz="1292"/>
            </a:lvl2pPr>
            <a:lvl3pPr>
              <a:defRPr sz="1292"/>
            </a:lvl3pPr>
            <a:lvl4pPr>
              <a:defRPr sz="1292"/>
            </a:lvl4pPr>
            <a:lvl5pPr>
              <a:defRPr sz="1292"/>
            </a:lvl5pPr>
            <a:lvl6pPr>
              <a:defRPr sz="1662"/>
            </a:lvl6pPr>
            <a:lvl7pPr>
              <a:defRPr sz="1662"/>
            </a:lvl7pPr>
            <a:lvl8pPr>
              <a:defRPr sz="1662"/>
            </a:lvl8pPr>
            <a:lvl9pPr>
              <a:defRPr sz="166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2677" y="1295400"/>
            <a:ext cx="4290646" cy="4876800"/>
          </a:xfrm>
        </p:spPr>
        <p:txBody>
          <a:bodyPr/>
          <a:lstStyle>
            <a:lvl1pPr>
              <a:defRPr sz="1292"/>
            </a:lvl1pPr>
            <a:lvl2pPr>
              <a:defRPr sz="1292"/>
            </a:lvl2pPr>
            <a:lvl3pPr>
              <a:defRPr sz="1292"/>
            </a:lvl3pPr>
            <a:lvl4pPr>
              <a:defRPr sz="1292"/>
            </a:lvl4pPr>
            <a:lvl5pPr>
              <a:defRPr sz="1292"/>
            </a:lvl5pPr>
            <a:lvl6pPr>
              <a:defRPr sz="1662"/>
            </a:lvl6pPr>
            <a:lvl7pPr>
              <a:defRPr sz="1662"/>
            </a:lvl7pPr>
            <a:lvl8pPr>
              <a:defRPr sz="1662"/>
            </a:lvl8pPr>
            <a:lvl9pPr>
              <a:defRPr sz="166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463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8849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726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vmlDrawing" Target="../drawings/vmlDrawing1.v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11" Type="http://schemas.openxmlformats.org/officeDocument/2006/relationships/image" Target="../media/image5.wmf"/><Relationship Id="rId5" Type="http://schemas.openxmlformats.org/officeDocument/2006/relationships/slideLayout" Target="../slideLayouts/slideLayout9.xml"/><Relationship Id="rId10" Type="http://schemas.openxmlformats.org/officeDocument/2006/relationships/image" Target="../media/image4.emf"/><Relationship Id="rId4" Type="http://schemas.openxmlformats.org/officeDocument/2006/relationships/slideLayout" Target="../slideLayouts/slideLayout8.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Lst>
  <p:transition>
    <p:fade/>
  </p:transition>
  <p:hf hdr="0" ftr="0" dt="0"/>
  <p:txStyles>
    <p:titleStyle>
      <a:lvl1pPr algn="l" rtl="0" eaLnBrk="1" fontAlgn="base" hangingPunct="1">
        <a:spcBef>
          <a:spcPct val="0"/>
        </a:spcBef>
        <a:spcAft>
          <a:spcPct val="0"/>
        </a:spcAft>
        <a:defRPr sz="2500" kern="1200">
          <a:solidFill>
            <a:srgbClr val="1B458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rgbClr val="182065"/>
        </a:buClr>
        <a:buSzPct val="100000"/>
        <a:buFont typeface="Wingdings" charset="2"/>
        <a:buChar char="§"/>
        <a:defRPr sz="2000" kern="1200">
          <a:solidFill>
            <a:srgbClr val="1B4581"/>
          </a:solidFill>
          <a:latin typeface="+mn-lt"/>
          <a:ea typeface="+mn-ea"/>
          <a:cs typeface="+mn-cs"/>
        </a:defRPr>
      </a:lvl1pPr>
      <a:lvl2pPr marL="361950" indent="-180975" algn="l" rtl="0" eaLnBrk="1" fontAlgn="base" hangingPunct="1">
        <a:spcBef>
          <a:spcPct val="20000"/>
        </a:spcBef>
        <a:spcAft>
          <a:spcPct val="0"/>
        </a:spcAft>
        <a:buClr>
          <a:srgbClr val="C3AF7F"/>
        </a:buClr>
        <a:buFont typeface="Arial" pitchFamily="34" charset="0"/>
        <a:buChar char="•"/>
        <a:defRPr sz="1800" kern="1200">
          <a:solidFill>
            <a:schemeClr val="tx1">
              <a:lumMod val="65000"/>
              <a:lumOff val="35000"/>
            </a:schemeClr>
          </a:solidFill>
          <a:latin typeface="+mn-lt"/>
          <a:ea typeface="+mn-ea"/>
          <a:cs typeface="+mn-cs"/>
        </a:defRPr>
      </a:lvl2pPr>
      <a:lvl3pPr marL="542925" indent="-180975" algn="l" rtl="0" eaLnBrk="1" fontAlgn="base" hangingPunct="1">
        <a:spcBef>
          <a:spcPct val="20000"/>
        </a:spcBef>
        <a:spcAft>
          <a:spcPct val="0"/>
        </a:spcAft>
        <a:buClr>
          <a:srgbClr val="C3AF7F"/>
        </a:buClr>
        <a:buFont typeface="Arial" charset="0"/>
        <a:buChar char="•"/>
        <a:defRPr sz="1500" kern="1200">
          <a:solidFill>
            <a:schemeClr val="tx1">
              <a:lumMod val="65000"/>
              <a:lumOff val="35000"/>
            </a:schemeClr>
          </a:solidFill>
          <a:latin typeface="+mn-lt"/>
          <a:ea typeface="+mn-ea"/>
          <a:cs typeface="+mn-cs"/>
        </a:defRPr>
      </a:lvl3pPr>
      <a:lvl4pPr marL="809625" indent="-266700" algn="l" rtl="0" eaLnBrk="1" fontAlgn="base" hangingPunct="1">
        <a:spcBef>
          <a:spcPct val="20000"/>
        </a:spcBef>
        <a:spcAft>
          <a:spcPct val="0"/>
        </a:spcAft>
        <a:buClr>
          <a:srgbClr val="C3AF7F"/>
        </a:buClr>
        <a:buFont typeface="Arial" charset="0"/>
        <a:buChar char="–"/>
        <a:defRPr sz="1500" kern="1200">
          <a:solidFill>
            <a:schemeClr val="tx1">
              <a:lumMod val="65000"/>
              <a:lumOff val="35000"/>
            </a:schemeClr>
          </a:solidFill>
          <a:latin typeface="+mn-lt"/>
          <a:ea typeface="+mn-ea"/>
          <a:cs typeface="+mn-cs"/>
        </a:defRPr>
      </a:lvl4pPr>
      <a:lvl5pPr marL="990600" indent="-180975" algn="l" rtl="0" eaLnBrk="1" fontAlgn="base" hangingPunct="1">
        <a:spcBef>
          <a:spcPct val="20000"/>
        </a:spcBef>
        <a:spcAft>
          <a:spcPct val="0"/>
        </a:spcAft>
        <a:buClr>
          <a:srgbClr val="C3AF7F"/>
        </a:buClr>
        <a:buFont typeface="Arial" charset="0"/>
        <a:buChar char="»"/>
        <a:defRPr sz="15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1062" name="think-cell Slide" r:id="rId9" imgW="270" imgH="270" progId="TCLayout.ActiveDocument.1">
                  <p:embed/>
                </p:oleObj>
              </mc:Choice>
              <mc:Fallback>
                <p:oleObj name="think-cell Slide" r:id="rId9" imgW="270" imgH="270" progId="TCLayout.ActiveDocument.1">
                  <p:embed/>
                  <p:pic>
                    <p:nvPicPr>
                      <p:cNvPr id="2" name="Object 1" hidden="1"/>
                      <p:cNvPicPr/>
                      <p:nvPr/>
                    </p:nvPicPr>
                    <p:blipFill>
                      <a:blip r:embed="rId10"/>
                      <a:stretch>
                        <a:fillRect/>
                      </a:stretch>
                    </p:blipFill>
                    <p:spPr>
                      <a:xfrm>
                        <a:off x="1466" y="1589"/>
                        <a:ext cx="1465" cy="1587"/>
                      </a:xfrm>
                      <a:prstGeom prst="rect">
                        <a:avLst/>
                      </a:prstGeom>
                    </p:spPr>
                  </p:pic>
                </p:oleObj>
              </mc:Fallback>
            </mc:AlternateContent>
          </a:graphicData>
        </a:graphic>
      </p:graphicFrame>
      <p:sp>
        <p:nvSpPr>
          <p:cNvPr id="1028" name="Line 14"/>
          <p:cNvSpPr>
            <a:spLocks noChangeShapeType="1"/>
          </p:cNvSpPr>
          <p:nvPr/>
        </p:nvSpPr>
        <p:spPr bwMode="auto">
          <a:xfrm>
            <a:off x="281354" y="457200"/>
            <a:ext cx="8716108" cy="0"/>
          </a:xfrm>
          <a:prstGeom prst="line">
            <a:avLst/>
          </a:prstGeom>
          <a:noFill/>
          <a:ln w="63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 name="Rectangle 84"/>
          <p:cNvSpPr>
            <a:spLocks noGrp="1" noChangeArrowheads="1"/>
          </p:cNvSpPr>
          <p:nvPr>
            <p:ph type="body" idx="1"/>
          </p:nvPr>
        </p:nvSpPr>
        <p:spPr bwMode="gray">
          <a:xfrm>
            <a:off x="140677" y="1295400"/>
            <a:ext cx="8862646"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Line 11"/>
          <p:cNvSpPr>
            <a:spLocks noChangeShapeType="1"/>
          </p:cNvSpPr>
          <p:nvPr/>
        </p:nvSpPr>
        <p:spPr bwMode="auto">
          <a:xfrm>
            <a:off x="281354" y="6400800"/>
            <a:ext cx="8716108" cy="0"/>
          </a:xfrm>
          <a:prstGeom prst="line">
            <a:avLst/>
          </a:prstGeom>
          <a:noFill/>
          <a:ln w="63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030" name="Picture 9" descr="citi-r_2c-blu_pos_rgb"/>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36978" y="6569075"/>
            <a:ext cx="4381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3"/>
          <p:cNvSpPr>
            <a:spLocks noGrp="1" noChangeArrowheads="1"/>
          </p:cNvSpPr>
          <p:nvPr>
            <p:ph type="title"/>
          </p:nvPr>
        </p:nvSpPr>
        <p:spPr bwMode="gray">
          <a:xfrm>
            <a:off x="250406" y="60326"/>
            <a:ext cx="8859715" cy="340863"/>
          </a:xfrm>
          <a:prstGeom prst="rect">
            <a:avLst/>
          </a:prstGeom>
          <a:solidFill>
            <a:schemeClr val="bg1"/>
          </a:solidFill>
          <a:ln w="12700">
            <a:solidFill>
              <a:schemeClr val="bg1"/>
            </a:solid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title style</a:t>
            </a:r>
          </a:p>
        </p:txBody>
      </p:sp>
    </p:spTree>
    <p:extLst>
      <p:ext uri="{BB962C8B-B14F-4D97-AF65-F5344CB8AC3E}">
        <p14:creationId xmlns:p14="http://schemas.microsoft.com/office/powerpoint/2010/main" val="78154769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9" r:id="rId5"/>
  </p:sldLayoutIdLst>
  <p:hf hdr="0" ftr="0" dt="0"/>
  <p:txStyles>
    <p:titleStyle>
      <a:lvl1pPr algn="l" rtl="0" eaLnBrk="0" fontAlgn="base" hangingPunct="0">
        <a:spcBef>
          <a:spcPct val="0"/>
        </a:spcBef>
        <a:spcAft>
          <a:spcPct val="0"/>
        </a:spcAft>
        <a:defRPr sz="2215">
          <a:solidFill>
            <a:schemeClr val="accent1"/>
          </a:solidFill>
          <a:latin typeface="+mj-lt"/>
          <a:ea typeface="+mj-ea"/>
          <a:cs typeface="+mj-cs"/>
        </a:defRPr>
      </a:lvl1pPr>
      <a:lvl2pPr algn="l" rtl="0" eaLnBrk="0" fontAlgn="base" hangingPunct="0">
        <a:spcBef>
          <a:spcPct val="0"/>
        </a:spcBef>
        <a:spcAft>
          <a:spcPct val="0"/>
        </a:spcAft>
        <a:defRPr sz="2215">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215">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215">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215">
          <a:solidFill>
            <a:schemeClr val="accent1"/>
          </a:solidFill>
          <a:latin typeface="Arial" pitchFamily="34" charset="0"/>
          <a:ea typeface="STKaiti" pitchFamily="2" charset="-122"/>
          <a:cs typeface="Geneva" pitchFamily="34" charset="0"/>
        </a:defRPr>
      </a:lvl5pPr>
      <a:lvl6pPr marL="422041" algn="l" rtl="0" eaLnBrk="0" fontAlgn="base" hangingPunct="0">
        <a:spcBef>
          <a:spcPct val="0"/>
        </a:spcBef>
        <a:spcAft>
          <a:spcPct val="0"/>
        </a:spcAft>
        <a:defRPr sz="2215">
          <a:solidFill>
            <a:schemeClr val="accent1"/>
          </a:solidFill>
          <a:latin typeface="Arial" pitchFamily="34" charset="0"/>
          <a:ea typeface="ヒラギノ角ゴ Pro W3" pitchFamily="124" charset="-128"/>
          <a:cs typeface="Geneva" pitchFamily="34" charset="0"/>
        </a:defRPr>
      </a:lvl6pPr>
      <a:lvl7pPr marL="844083" algn="l" rtl="0" eaLnBrk="0" fontAlgn="base" hangingPunct="0">
        <a:spcBef>
          <a:spcPct val="0"/>
        </a:spcBef>
        <a:spcAft>
          <a:spcPct val="0"/>
        </a:spcAft>
        <a:defRPr sz="2215">
          <a:solidFill>
            <a:schemeClr val="accent1"/>
          </a:solidFill>
          <a:latin typeface="Arial" pitchFamily="34" charset="0"/>
          <a:ea typeface="ヒラギノ角ゴ Pro W3" pitchFamily="124" charset="-128"/>
          <a:cs typeface="Geneva" pitchFamily="34" charset="0"/>
        </a:defRPr>
      </a:lvl7pPr>
      <a:lvl8pPr marL="1266124" algn="l" rtl="0" eaLnBrk="0" fontAlgn="base" hangingPunct="0">
        <a:spcBef>
          <a:spcPct val="0"/>
        </a:spcBef>
        <a:spcAft>
          <a:spcPct val="0"/>
        </a:spcAft>
        <a:defRPr sz="2215">
          <a:solidFill>
            <a:schemeClr val="accent1"/>
          </a:solidFill>
          <a:latin typeface="Arial" pitchFamily="34" charset="0"/>
          <a:ea typeface="ヒラギノ角ゴ Pro W3" pitchFamily="124" charset="-128"/>
          <a:cs typeface="Geneva" pitchFamily="34" charset="0"/>
        </a:defRPr>
      </a:lvl8pPr>
      <a:lvl9pPr marL="1688165" algn="l" rtl="0" eaLnBrk="0" fontAlgn="base" hangingPunct="0">
        <a:spcBef>
          <a:spcPct val="0"/>
        </a:spcBef>
        <a:spcAft>
          <a:spcPct val="0"/>
        </a:spcAft>
        <a:defRPr sz="2215">
          <a:solidFill>
            <a:schemeClr val="accent1"/>
          </a:solidFill>
          <a:latin typeface="Arial" pitchFamily="34" charset="0"/>
          <a:ea typeface="ヒラギノ角ゴ Pro W3" pitchFamily="124" charset="-128"/>
          <a:cs typeface="Geneva" pitchFamily="34" charset="0"/>
        </a:defRPr>
      </a:lvl9pPr>
    </p:titleStyle>
    <p:bodyStyle>
      <a:lvl1pPr marL="158265" indent="-158265" algn="l" defTabSz="1696958" rtl="0" eaLnBrk="0" fontAlgn="base" hangingPunct="0">
        <a:spcBef>
          <a:spcPct val="75000"/>
        </a:spcBef>
        <a:spcAft>
          <a:spcPct val="0"/>
        </a:spcAft>
        <a:buClr>
          <a:schemeClr val="tx2"/>
        </a:buClr>
        <a:buFont typeface="Symbol" pitchFamily="18" charset="2"/>
        <a:buChar char="·"/>
        <a:defRPr sz="1292">
          <a:solidFill>
            <a:srgbClr val="53565A"/>
          </a:solidFill>
          <a:latin typeface="+mn-lt"/>
          <a:ea typeface="+mn-ea"/>
          <a:cs typeface="+mn-cs"/>
        </a:defRPr>
      </a:lvl1pPr>
      <a:lvl2pPr marL="317997" indent="-158265" algn="l" defTabSz="1696958" rtl="0" eaLnBrk="0" fontAlgn="base" hangingPunct="0">
        <a:spcBef>
          <a:spcPct val="25000"/>
        </a:spcBef>
        <a:spcAft>
          <a:spcPct val="0"/>
        </a:spcAft>
        <a:buClr>
          <a:schemeClr val="tx2"/>
        </a:buClr>
        <a:buFont typeface="Arial" pitchFamily="34" charset="0"/>
        <a:buChar char="–"/>
        <a:defRPr sz="1292">
          <a:solidFill>
            <a:srgbClr val="53565A"/>
          </a:solidFill>
          <a:latin typeface="+mn-lt"/>
          <a:ea typeface="+mn-ea"/>
          <a:cs typeface="+mn-cs"/>
        </a:defRPr>
      </a:lvl2pPr>
      <a:lvl3pPr marL="477727" indent="-158265" algn="l" defTabSz="1696958" rtl="0" eaLnBrk="0" fontAlgn="base" hangingPunct="0">
        <a:spcBef>
          <a:spcPct val="25000"/>
        </a:spcBef>
        <a:spcAft>
          <a:spcPct val="0"/>
        </a:spcAft>
        <a:buClr>
          <a:schemeClr val="tx2"/>
        </a:buClr>
        <a:buFont typeface="Symbol" pitchFamily="18" charset="2"/>
        <a:buChar char="·"/>
        <a:defRPr sz="1292">
          <a:solidFill>
            <a:srgbClr val="53565A"/>
          </a:solidFill>
          <a:latin typeface="+mn-lt"/>
          <a:ea typeface="+mn-ea"/>
          <a:cs typeface="+mn-cs"/>
        </a:defRPr>
      </a:lvl3pPr>
      <a:lvl4pPr marL="633062" indent="-153870" algn="l" defTabSz="1696958" rtl="0" eaLnBrk="0" fontAlgn="base" hangingPunct="0">
        <a:spcBef>
          <a:spcPct val="25000"/>
        </a:spcBef>
        <a:spcAft>
          <a:spcPct val="0"/>
        </a:spcAft>
        <a:buClr>
          <a:schemeClr val="tx2"/>
        </a:buClr>
        <a:buFont typeface="Arial" pitchFamily="34" charset="0"/>
        <a:buChar char="–"/>
        <a:defRPr sz="1292">
          <a:solidFill>
            <a:srgbClr val="53565A"/>
          </a:solidFill>
          <a:latin typeface="+mn-lt"/>
          <a:ea typeface="+mn-ea"/>
          <a:cs typeface="+mn-cs"/>
        </a:defRPr>
      </a:lvl4pPr>
      <a:lvl5pPr marL="786932" indent="-152404" algn="l" defTabSz="1696958" rtl="0" eaLnBrk="0" fontAlgn="base" hangingPunct="0">
        <a:spcBef>
          <a:spcPct val="25000"/>
        </a:spcBef>
        <a:spcAft>
          <a:spcPct val="0"/>
        </a:spcAft>
        <a:buClr>
          <a:schemeClr val="tx2"/>
        </a:buClr>
        <a:buFont typeface="Symbol" pitchFamily="18" charset="2"/>
        <a:buChar char="·"/>
        <a:defRPr sz="1292">
          <a:solidFill>
            <a:srgbClr val="53565A"/>
          </a:solidFill>
          <a:latin typeface="+mn-lt"/>
          <a:ea typeface="+mn-ea"/>
          <a:cs typeface="+mn-cs"/>
        </a:defRPr>
      </a:lvl5pPr>
      <a:lvl6pPr marL="1208973" indent="-152404" algn="l" defTabSz="1696958" rtl="0" eaLnBrk="0" fontAlgn="base" hangingPunct="0">
        <a:spcBef>
          <a:spcPct val="25000"/>
        </a:spcBef>
        <a:spcAft>
          <a:spcPct val="0"/>
        </a:spcAft>
        <a:buClr>
          <a:schemeClr val="tx2"/>
        </a:buClr>
        <a:buFont typeface="Symbol" pitchFamily="18" charset="2"/>
        <a:buChar char="·"/>
        <a:defRPr sz="1292">
          <a:solidFill>
            <a:srgbClr val="53565A"/>
          </a:solidFill>
          <a:latin typeface="+mn-lt"/>
          <a:ea typeface="+mn-ea"/>
          <a:cs typeface="+mn-cs"/>
        </a:defRPr>
      </a:lvl6pPr>
      <a:lvl7pPr marL="1631014" indent="-152404" algn="l" defTabSz="1696958" rtl="0" eaLnBrk="0" fontAlgn="base" hangingPunct="0">
        <a:spcBef>
          <a:spcPct val="25000"/>
        </a:spcBef>
        <a:spcAft>
          <a:spcPct val="0"/>
        </a:spcAft>
        <a:buClr>
          <a:schemeClr val="tx2"/>
        </a:buClr>
        <a:buFont typeface="Symbol" pitchFamily="18" charset="2"/>
        <a:buChar char="·"/>
        <a:defRPr sz="1292">
          <a:solidFill>
            <a:srgbClr val="53565A"/>
          </a:solidFill>
          <a:latin typeface="+mn-lt"/>
          <a:ea typeface="+mn-ea"/>
          <a:cs typeface="+mn-cs"/>
        </a:defRPr>
      </a:lvl7pPr>
      <a:lvl8pPr marL="2053056" indent="-152404" algn="l" defTabSz="1696958" rtl="0" eaLnBrk="0" fontAlgn="base" hangingPunct="0">
        <a:spcBef>
          <a:spcPct val="25000"/>
        </a:spcBef>
        <a:spcAft>
          <a:spcPct val="0"/>
        </a:spcAft>
        <a:buClr>
          <a:schemeClr val="tx2"/>
        </a:buClr>
        <a:buFont typeface="Symbol" pitchFamily="18" charset="2"/>
        <a:buChar char="·"/>
        <a:defRPr sz="1292">
          <a:solidFill>
            <a:srgbClr val="53565A"/>
          </a:solidFill>
          <a:latin typeface="+mn-lt"/>
          <a:ea typeface="+mn-ea"/>
          <a:cs typeface="+mn-cs"/>
        </a:defRPr>
      </a:lvl8pPr>
      <a:lvl9pPr marL="2475097" indent="-152404" algn="l" defTabSz="1696958" rtl="0" eaLnBrk="0" fontAlgn="base" hangingPunct="0">
        <a:spcBef>
          <a:spcPct val="25000"/>
        </a:spcBef>
        <a:spcAft>
          <a:spcPct val="0"/>
        </a:spcAft>
        <a:buClr>
          <a:schemeClr val="tx2"/>
        </a:buClr>
        <a:buFont typeface="Symbol" pitchFamily="18" charset="2"/>
        <a:buChar char="·"/>
        <a:defRPr sz="1292">
          <a:solidFill>
            <a:srgbClr val="53565A"/>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72816"/>
            <a:ext cx="7128792" cy="2160240"/>
          </a:xfrm>
        </p:spPr>
        <p:txBody>
          <a:bodyPr/>
          <a:lstStyle/>
          <a:p>
            <a:r>
              <a:rPr lang="en-US" dirty="0"/>
              <a:t>MiFID II/</a:t>
            </a:r>
            <a:r>
              <a:rPr lang="en-US" dirty="0" err="1"/>
              <a:t>MiFIR</a:t>
            </a:r>
            <a:r>
              <a:rPr lang="en-US" dirty="0"/>
              <a:t> – Transparency &amp; Best Execution requirements in respect of bonds</a:t>
            </a:r>
            <a:br>
              <a:rPr lang="en-US" dirty="0"/>
            </a:br>
            <a:br>
              <a:rPr lang="en-US" dirty="0"/>
            </a:br>
            <a:r>
              <a:rPr lang="en-US" dirty="0"/>
              <a:t>27 April 2016</a:t>
            </a:r>
            <a:br>
              <a:rPr lang="en-US" dirty="0"/>
            </a:br>
            <a:r>
              <a:rPr lang="en-US" dirty="0"/>
              <a:t>Vienna</a:t>
            </a:r>
            <a:br>
              <a:rPr lang="en-US" dirty="0"/>
            </a:br>
            <a:br>
              <a:rPr lang="en-US" dirty="0"/>
            </a:br>
            <a:endParaRPr lang="en-US" dirty="0"/>
          </a:p>
        </p:txBody>
      </p:sp>
      <p:sp>
        <p:nvSpPr>
          <p:cNvPr id="3" name="TextBox 2"/>
          <p:cNvSpPr txBox="1"/>
          <p:nvPr/>
        </p:nvSpPr>
        <p:spPr bwMode="auto">
          <a:xfrm>
            <a:off x="395536" y="6437838"/>
            <a:ext cx="19791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ctr" anchorCtr="0" compatLnSpc="1">
            <a:prstTxWarp prst="textNoShape">
              <a:avLst/>
            </a:prstTxWarp>
            <a:spAutoFit/>
          </a:bodyPr>
          <a:lstStyle/>
          <a:p>
            <a:r>
              <a:rPr lang="en-GB" b="0" i="0" dirty="0">
                <a:solidFill>
                  <a:schemeClr val="bg1"/>
                </a:solidFill>
                <a:latin typeface="Calibri Light"/>
                <a:cs typeface="Calibri Light"/>
              </a:rPr>
              <a:t>Elizabeth Callaghan</a:t>
            </a:r>
          </a:p>
        </p:txBody>
      </p:sp>
    </p:spTree>
    <p:extLst>
      <p:ext uri="{BB962C8B-B14F-4D97-AF65-F5344CB8AC3E}">
        <p14:creationId xmlns:p14="http://schemas.microsoft.com/office/powerpoint/2010/main" val="30018547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93" y="1556792"/>
            <a:ext cx="8229600" cy="3744416"/>
          </a:xfrm>
        </p:spPr>
        <p:txBody>
          <a:bodyPr/>
          <a:lstStyle/>
          <a:p>
            <a:r>
              <a:rPr lang="en-GB" dirty="0"/>
              <a:t>If executing on a venue – </a:t>
            </a:r>
            <a:r>
              <a:rPr lang="en-GB" b="1" dirty="0"/>
              <a:t>Venue</a:t>
            </a:r>
            <a:r>
              <a:rPr lang="en-GB" dirty="0"/>
              <a:t> reports </a:t>
            </a:r>
          </a:p>
          <a:p>
            <a:pPr lvl="1"/>
            <a:r>
              <a:rPr lang="en-GB" dirty="0"/>
              <a:t>E.g. Bloomberg</a:t>
            </a:r>
          </a:p>
          <a:p>
            <a:pPr marL="0" indent="0">
              <a:buNone/>
            </a:pPr>
            <a:endParaRPr lang="en-GB" dirty="0"/>
          </a:p>
          <a:p>
            <a:r>
              <a:rPr lang="en-GB" dirty="0"/>
              <a:t>If executing with an SI – </a:t>
            </a:r>
            <a:r>
              <a:rPr lang="en-GB" b="1" dirty="0"/>
              <a:t>SI </a:t>
            </a:r>
            <a:r>
              <a:rPr lang="en-GB" dirty="0"/>
              <a:t>reports</a:t>
            </a:r>
          </a:p>
          <a:p>
            <a:pPr lvl="1"/>
            <a:r>
              <a:rPr lang="en-GB" dirty="0"/>
              <a:t>E.g. Goldman Sachs</a:t>
            </a:r>
          </a:p>
          <a:p>
            <a:pPr marL="0" indent="0">
              <a:buNone/>
            </a:pPr>
            <a:endParaRPr lang="en-GB" dirty="0"/>
          </a:p>
          <a:p>
            <a:r>
              <a:rPr lang="en-GB" dirty="0"/>
              <a:t>If executing via OTC – OTC </a:t>
            </a:r>
            <a:r>
              <a:rPr lang="en-GB" b="1" dirty="0"/>
              <a:t>“Seller” </a:t>
            </a:r>
            <a:r>
              <a:rPr lang="en-GB" dirty="0"/>
              <a:t>reports</a:t>
            </a:r>
          </a:p>
          <a:p>
            <a:pPr lvl="1"/>
            <a:r>
              <a:rPr lang="en-GB" dirty="0"/>
              <a:t>“Seller” investment firm E.g. </a:t>
            </a:r>
            <a:r>
              <a:rPr lang="en-GB" dirty="0" err="1"/>
              <a:t>Axa</a:t>
            </a:r>
            <a:r>
              <a:rPr lang="en-GB" dirty="0"/>
              <a:t>, Citi</a:t>
            </a:r>
          </a:p>
        </p:txBody>
      </p:sp>
      <p:sp>
        <p:nvSpPr>
          <p:cNvPr id="4" name="Text Placeholder 3"/>
          <p:cNvSpPr>
            <a:spLocks noGrp="1"/>
          </p:cNvSpPr>
          <p:nvPr>
            <p:ph type="body" sz="quarter" idx="10"/>
          </p:nvPr>
        </p:nvSpPr>
        <p:spPr/>
        <p:txBody>
          <a:bodyPr/>
          <a:lstStyle/>
          <a:p>
            <a:r>
              <a:rPr lang="en-GB" dirty="0"/>
              <a:t>Who reports post-trade publically?</a:t>
            </a:r>
          </a:p>
        </p:txBody>
      </p:sp>
    </p:spTree>
    <p:extLst>
      <p:ext uri="{BB962C8B-B14F-4D97-AF65-F5344CB8AC3E}">
        <p14:creationId xmlns:p14="http://schemas.microsoft.com/office/powerpoint/2010/main" val="14723379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Post – trade - Draft transparency requirements</a:t>
            </a:r>
          </a:p>
        </p:txBody>
      </p:sp>
      <p:sp>
        <p:nvSpPr>
          <p:cNvPr id="3" name="Flowchart: Process 27"/>
          <p:cNvSpPr>
            <a:spLocks/>
          </p:cNvSpPr>
          <p:nvPr/>
        </p:nvSpPr>
        <p:spPr bwMode="auto">
          <a:xfrm>
            <a:off x="868666" y="2298084"/>
            <a:ext cx="914401" cy="2711450"/>
          </a:xfrm>
          <a:prstGeom prst="flowChartProcess">
            <a:avLst/>
          </a:prstGeom>
          <a:solidFill>
            <a:srgbClr val="4F81BD"/>
          </a:solidFill>
          <a:ln w="25400">
            <a:solidFill>
              <a:srgbClr val="243F60"/>
            </a:solidFill>
            <a:miter lim="800000"/>
            <a:headEnd/>
            <a:tailEnd/>
          </a:ln>
        </p:spPr>
        <p:txBody>
          <a:bodyPr vert="vert270" wrap="square" lIns="91440" tIns="45720" rIns="91440" bIns="45720" numCol="1" anchor="ctr" anchorCtr="0" compatLnSpc="1">
            <a:prstTxWarp prst="textNoShape">
              <a:avLst/>
            </a:prstTxWarp>
          </a:bodyPr>
          <a:lstStyle/>
          <a:p>
            <a:pPr algn="ctr" eaLnBrk="0" hangingPunct="0"/>
            <a:r>
              <a:rPr lang="en-GB" altLang="en-US" sz="1400">
                <a:latin typeface="Calibri" panose="020F0502020204030204" pitchFamily="34" charset="0"/>
                <a:ea typeface="Calibri" panose="020F0502020204030204" pitchFamily="34" charset="0"/>
                <a:cs typeface="Times New Roman" panose="02020603050405020304" pitchFamily="18" charset="0"/>
              </a:rPr>
              <a:t>Trade</a:t>
            </a:r>
          </a:p>
        </p:txBody>
      </p:sp>
      <p:sp>
        <p:nvSpPr>
          <p:cNvPr id="6" name="Flowchart: Process 34"/>
          <p:cNvSpPr>
            <a:spLocks/>
          </p:cNvSpPr>
          <p:nvPr/>
        </p:nvSpPr>
        <p:spPr bwMode="auto">
          <a:xfrm>
            <a:off x="2612416" y="2651552"/>
            <a:ext cx="914400" cy="612775"/>
          </a:xfrm>
          <a:prstGeom prst="flowChartProcess">
            <a:avLst/>
          </a:prstGeom>
          <a:solidFill>
            <a:srgbClr val="9BBB59"/>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RM, MTF, OTF?</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Flowchart: Process 38"/>
          <p:cNvSpPr>
            <a:spLocks/>
          </p:cNvSpPr>
          <p:nvPr/>
        </p:nvSpPr>
        <p:spPr bwMode="auto">
          <a:xfrm>
            <a:off x="2630251" y="3999971"/>
            <a:ext cx="914400" cy="612775"/>
          </a:xfrm>
          <a:prstGeom prst="flowChartProcess">
            <a:avLst/>
          </a:prstGeom>
          <a:solidFill>
            <a:srgbClr val="9BBB59"/>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Investment Firm, incl. SI?</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8" name="Flowchart: Process 26"/>
          <p:cNvSpPr>
            <a:spLocks/>
          </p:cNvSpPr>
          <p:nvPr/>
        </p:nvSpPr>
        <p:spPr bwMode="auto">
          <a:xfrm>
            <a:off x="2655497" y="1720715"/>
            <a:ext cx="914400" cy="492125"/>
          </a:xfrm>
          <a:prstGeom prst="flowChartProcess">
            <a:avLst/>
          </a:prstGeom>
          <a:solidFill>
            <a:srgbClr val="C0504D"/>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Trading venue</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Flowchart: Process 23"/>
          <p:cNvSpPr>
            <a:spLocks/>
          </p:cNvSpPr>
          <p:nvPr/>
        </p:nvSpPr>
        <p:spPr bwMode="auto">
          <a:xfrm>
            <a:off x="4328424" y="1720715"/>
            <a:ext cx="914400" cy="492125"/>
          </a:xfrm>
          <a:prstGeom prst="flowChartProcess">
            <a:avLst/>
          </a:prstGeom>
          <a:solidFill>
            <a:srgbClr val="C0504D"/>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Liquidity</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Flowchart: Process 31"/>
          <p:cNvSpPr>
            <a:spLocks/>
          </p:cNvSpPr>
          <p:nvPr/>
        </p:nvSpPr>
        <p:spPr bwMode="auto">
          <a:xfrm>
            <a:off x="4324816" y="4008911"/>
            <a:ext cx="914400" cy="612775"/>
          </a:xfrm>
          <a:prstGeom prst="flowChartProcess">
            <a:avLst/>
          </a:prstGeom>
          <a:solidFill>
            <a:srgbClr val="9BBB59"/>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Liquid?</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Flowchart: Process 25"/>
          <p:cNvSpPr>
            <a:spLocks/>
          </p:cNvSpPr>
          <p:nvPr/>
        </p:nvSpPr>
        <p:spPr bwMode="auto">
          <a:xfrm>
            <a:off x="7719516" y="2412760"/>
            <a:ext cx="596900" cy="2711450"/>
          </a:xfrm>
          <a:prstGeom prst="flowChartProcess">
            <a:avLst/>
          </a:prstGeom>
          <a:solidFill>
            <a:srgbClr val="FDE9D9"/>
          </a:solidFill>
          <a:ln w="25400">
            <a:solidFill>
              <a:srgbClr val="243F60"/>
            </a:solidFill>
            <a:miter lim="800000"/>
            <a:headEnd/>
            <a:tailEnd/>
          </a:ln>
        </p:spPr>
        <p:txBody>
          <a:bodyPr vert="vert270" wrap="square" lIns="91440" tIns="45720" rIns="91440" bIns="45720" numCol="1" anchor="ctr" anchorCtr="0" compatLnSpc="1">
            <a:prstTxWarp prst="textNoShape">
              <a:avLst/>
            </a:prstTxWarp>
          </a:bodyPr>
          <a:lstStyle/>
          <a:p>
            <a:pPr algn="ctr" eaLnBrk="0" hangingPunct="0"/>
            <a:r>
              <a:rPr lang="en-GB" altLang="en-US" sz="1400" dirty="0">
                <a:solidFill>
                  <a:srgbClr val="000000"/>
                </a:solidFill>
                <a:latin typeface="Calibri" panose="020F0502020204030204" pitchFamily="34" charset="0"/>
                <a:cs typeface="Times New Roman" panose="02020603050405020304" pitchFamily="18" charset="0"/>
              </a:rPr>
              <a:t>REAL-TIME</a:t>
            </a:r>
          </a:p>
        </p:txBody>
      </p:sp>
      <p:sp>
        <p:nvSpPr>
          <p:cNvPr id="12" name="Flowchart: Process 40"/>
          <p:cNvSpPr>
            <a:spLocks/>
          </p:cNvSpPr>
          <p:nvPr/>
        </p:nvSpPr>
        <p:spPr bwMode="auto">
          <a:xfrm>
            <a:off x="4324816" y="5379082"/>
            <a:ext cx="2605797" cy="390525"/>
          </a:xfrm>
          <a:prstGeom prst="flowChartProcess">
            <a:avLst/>
          </a:prstGeom>
          <a:solidFill>
            <a:srgbClr val="7F7F7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GB" altLang="en-US" sz="1400" dirty="0">
                <a:latin typeface="+mn-lt"/>
              </a:rPr>
              <a:t>DEFERRED </a:t>
            </a:r>
          </a:p>
          <a:p>
            <a:pPr algn="ctr" eaLnBrk="0" hangingPunct="0"/>
            <a:r>
              <a:rPr lang="en-GB" altLang="en-US" sz="1050" dirty="0">
                <a:latin typeface="+mn-lt"/>
              </a:rPr>
              <a:t>(2 days or up to 4 weeks with NCA approval)</a:t>
            </a:r>
          </a:p>
        </p:txBody>
      </p:sp>
      <p:sp>
        <p:nvSpPr>
          <p:cNvPr id="13" name="Right Arrow 12"/>
          <p:cNvSpPr>
            <a:spLocks/>
          </p:cNvSpPr>
          <p:nvPr/>
        </p:nvSpPr>
        <p:spPr>
          <a:xfrm>
            <a:off x="1924029" y="2702797"/>
            <a:ext cx="516255" cy="48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ight Arrow 13"/>
          <p:cNvSpPr>
            <a:spLocks/>
          </p:cNvSpPr>
          <p:nvPr/>
        </p:nvSpPr>
        <p:spPr>
          <a:xfrm>
            <a:off x="1955897" y="4072887"/>
            <a:ext cx="516255" cy="48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Right Arrow 30"/>
          <p:cNvSpPr>
            <a:spLocks/>
          </p:cNvSpPr>
          <p:nvPr/>
        </p:nvSpPr>
        <p:spPr bwMode="auto">
          <a:xfrm>
            <a:off x="3696791" y="4078354"/>
            <a:ext cx="515937" cy="484187"/>
          </a:xfrm>
          <a:prstGeom prst="rightArrow">
            <a:avLst>
              <a:gd name="adj1" fmla="val 50000"/>
              <a:gd name="adj2" fmla="val 50003"/>
            </a:avLst>
          </a:prstGeom>
          <a:solidFill>
            <a:srgbClr val="FDE9D9"/>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GB" altLang="en-US" sz="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Yes</a:t>
            </a:r>
          </a:p>
        </p:txBody>
      </p:sp>
      <p:sp>
        <p:nvSpPr>
          <p:cNvPr id="16" name="Right Arrow 28"/>
          <p:cNvSpPr>
            <a:spLocks/>
          </p:cNvSpPr>
          <p:nvPr/>
        </p:nvSpPr>
        <p:spPr bwMode="auto">
          <a:xfrm>
            <a:off x="7066962" y="2708183"/>
            <a:ext cx="515938" cy="484188"/>
          </a:xfrm>
          <a:prstGeom prst="rightArrow">
            <a:avLst>
              <a:gd name="adj1" fmla="val 50000"/>
              <a:gd name="adj2" fmla="val 50003"/>
            </a:avLst>
          </a:prstGeom>
          <a:solidFill>
            <a:srgbClr val="FDE9D9"/>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GB" altLang="en-US" sz="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Yes</a:t>
            </a:r>
          </a:p>
        </p:txBody>
      </p:sp>
      <p:sp>
        <p:nvSpPr>
          <p:cNvPr id="17" name="Flowchart: Process 41"/>
          <p:cNvSpPr>
            <a:spLocks/>
          </p:cNvSpPr>
          <p:nvPr/>
        </p:nvSpPr>
        <p:spPr bwMode="auto">
          <a:xfrm>
            <a:off x="4345954" y="2656149"/>
            <a:ext cx="914400" cy="612775"/>
          </a:xfrm>
          <a:prstGeom prst="flowChartProcess">
            <a:avLst/>
          </a:prstGeom>
          <a:solidFill>
            <a:srgbClr val="9BBB59"/>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Liquid?</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8" name="Right Arrow 42"/>
          <p:cNvSpPr>
            <a:spLocks/>
          </p:cNvSpPr>
          <p:nvPr/>
        </p:nvSpPr>
        <p:spPr bwMode="auto">
          <a:xfrm>
            <a:off x="3698948" y="2735303"/>
            <a:ext cx="515937" cy="484188"/>
          </a:xfrm>
          <a:prstGeom prst="rightArrow">
            <a:avLst>
              <a:gd name="adj1" fmla="val 50000"/>
              <a:gd name="adj2" fmla="val 50003"/>
            </a:avLst>
          </a:prstGeom>
          <a:solidFill>
            <a:srgbClr val="FDE9D9"/>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GB" altLang="en-US" sz="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Yes</a:t>
            </a:r>
          </a:p>
        </p:txBody>
      </p:sp>
      <p:sp>
        <p:nvSpPr>
          <p:cNvPr id="19" name="Right Arrow 43"/>
          <p:cNvSpPr>
            <a:spLocks/>
          </p:cNvSpPr>
          <p:nvPr/>
        </p:nvSpPr>
        <p:spPr bwMode="auto">
          <a:xfrm>
            <a:off x="5380315" y="2708183"/>
            <a:ext cx="515937" cy="484188"/>
          </a:xfrm>
          <a:prstGeom prst="rightArrow">
            <a:avLst>
              <a:gd name="adj1" fmla="val 50000"/>
              <a:gd name="adj2" fmla="val 50003"/>
            </a:avLst>
          </a:prstGeom>
          <a:solidFill>
            <a:srgbClr val="FDE9D9"/>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GB" altLang="en-US" sz="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Yes</a:t>
            </a:r>
          </a:p>
        </p:txBody>
      </p:sp>
      <p:sp>
        <p:nvSpPr>
          <p:cNvPr id="20" name="Right Arrow 19"/>
          <p:cNvSpPr>
            <a:spLocks/>
          </p:cNvSpPr>
          <p:nvPr/>
        </p:nvSpPr>
        <p:spPr>
          <a:xfrm rot="5400000">
            <a:off x="4551212" y="3393683"/>
            <a:ext cx="516255" cy="484505"/>
          </a:xfrm>
          <a:prstGeom prst="rightArrow">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GB" sz="900" b="1" dirty="0">
                <a:solidFill>
                  <a:schemeClr val="tx1"/>
                </a:solidFill>
              </a:rPr>
              <a:t>No</a:t>
            </a:r>
          </a:p>
        </p:txBody>
      </p:sp>
      <p:sp>
        <p:nvSpPr>
          <p:cNvPr id="21" name="Right Arrow 20"/>
          <p:cNvSpPr>
            <a:spLocks/>
          </p:cNvSpPr>
          <p:nvPr/>
        </p:nvSpPr>
        <p:spPr>
          <a:xfrm rot="5400000">
            <a:off x="4551212" y="4752409"/>
            <a:ext cx="516255" cy="484505"/>
          </a:xfrm>
          <a:prstGeom prst="rightArrow">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GB" sz="900" b="1" dirty="0">
                <a:solidFill>
                  <a:schemeClr val="tx1"/>
                </a:solidFill>
              </a:rPr>
              <a:t>No</a:t>
            </a:r>
          </a:p>
        </p:txBody>
      </p:sp>
      <p:sp>
        <p:nvSpPr>
          <p:cNvPr id="22" name="AutoShape 23"/>
          <p:cNvSpPr>
            <a:spLocks/>
          </p:cNvSpPr>
          <p:nvPr/>
        </p:nvSpPr>
        <p:spPr bwMode="auto">
          <a:xfrm>
            <a:off x="6001351" y="1720714"/>
            <a:ext cx="914400" cy="492125"/>
          </a:xfrm>
          <a:prstGeom prst="flowChartProcess">
            <a:avLst/>
          </a:prstGeom>
          <a:solidFill>
            <a:srgbClr val="C0504D"/>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100" dirty="0">
                <a:latin typeface="Calibri" panose="020F0502020204030204" pitchFamily="34" charset="0"/>
                <a:cs typeface="Times New Roman" panose="02020603050405020304" pitchFamily="18" charset="0"/>
              </a:rPr>
              <a:t>Trade size</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3" name="AutoShape 17"/>
          <p:cNvSpPr>
            <a:spLocks/>
          </p:cNvSpPr>
          <p:nvPr/>
        </p:nvSpPr>
        <p:spPr bwMode="auto">
          <a:xfrm>
            <a:off x="6016214" y="2643890"/>
            <a:ext cx="914400" cy="612775"/>
          </a:xfrm>
          <a:prstGeom prst="flowChartProcess">
            <a:avLst/>
          </a:prstGeom>
          <a:solidFill>
            <a:srgbClr val="9BBB59"/>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100" u="sng" dirty="0">
                <a:latin typeface="Calibri" panose="020F0502020204030204" pitchFamily="34" charset="0"/>
                <a:ea typeface="Calibri" panose="020F0502020204030204" pitchFamily="34" charset="0"/>
                <a:cs typeface="Times New Roman" panose="02020603050405020304" pitchFamily="18" charset="0"/>
              </a:rPr>
              <a:t>&lt;</a:t>
            </a: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SSTI</a:t>
            </a:r>
            <a:endParaRPr kumimoji="0" lang="en-GB"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a:t>
            </a:r>
            <a:endParaRPr kumimoji="0" lang="en-GB"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a:t>
            </a:r>
            <a:endParaRPr kumimoji="0" lang="en-GB" altLang="en-US" sz="600" b="0" i="0" u="none" strike="noStrike" cap="none" normalizeH="0" baseline="0" dirty="0">
              <a:ln>
                <a:noFill/>
              </a:ln>
              <a:solidFill>
                <a:schemeClr val="tx1"/>
              </a:solidFill>
              <a:effectLst/>
            </a:endParaRPr>
          </a:p>
        </p:txBody>
      </p:sp>
      <p:sp>
        <p:nvSpPr>
          <p:cNvPr id="24" name="AutoShape 5"/>
          <p:cNvSpPr>
            <a:spLocks/>
          </p:cNvSpPr>
          <p:nvPr/>
        </p:nvSpPr>
        <p:spPr bwMode="auto">
          <a:xfrm>
            <a:off x="6016213" y="4014061"/>
            <a:ext cx="914400" cy="612775"/>
          </a:xfrm>
          <a:prstGeom prst="flowChartProcess">
            <a:avLst/>
          </a:prstGeom>
          <a:solidFill>
            <a:srgbClr val="9BBB59"/>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&lt;</a:t>
            </a:r>
            <a:r>
              <a:rPr kumimoji="0" lang="en-GB" altLang="en-US" sz="1100" b="0" i="0"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SSTI</a:t>
            </a:r>
            <a:endParaRPr kumimoji="0" lang="en-GB"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a:t>
            </a:r>
            <a:endParaRPr kumimoji="0" lang="en-GB"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a:t>
            </a:r>
            <a:endParaRPr kumimoji="0" lang="en-GB" altLang="en-US" sz="600" b="0" i="0" u="none" strike="noStrike" cap="none" normalizeH="0" baseline="0" dirty="0">
              <a:ln>
                <a:noFill/>
              </a:ln>
              <a:solidFill>
                <a:schemeClr val="tx1"/>
              </a:solidFill>
              <a:effectLst/>
            </a:endParaRPr>
          </a:p>
        </p:txBody>
      </p:sp>
      <p:sp>
        <p:nvSpPr>
          <p:cNvPr id="25" name="AutoShape 19"/>
          <p:cNvSpPr>
            <a:spLocks/>
          </p:cNvSpPr>
          <p:nvPr/>
        </p:nvSpPr>
        <p:spPr bwMode="auto">
          <a:xfrm>
            <a:off x="7051439" y="4073204"/>
            <a:ext cx="515937" cy="484188"/>
          </a:xfrm>
          <a:prstGeom prst="rightArrow">
            <a:avLst>
              <a:gd name="adj1" fmla="val 50000"/>
              <a:gd name="adj2" fmla="val 50003"/>
            </a:avLst>
          </a:prstGeom>
          <a:solidFill>
            <a:srgbClr val="FDE9D9"/>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GB" altLang="en-US" sz="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Yes</a:t>
            </a:r>
          </a:p>
        </p:txBody>
      </p:sp>
      <p:sp>
        <p:nvSpPr>
          <p:cNvPr id="26" name="AutoShape 7"/>
          <p:cNvSpPr>
            <a:spLocks/>
          </p:cNvSpPr>
          <p:nvPr/>
        </p:nvSpPr>
        <p:spPr bwMode="auto">
          <a:xfrm>
            <a:off x="5379449" y="4073204"/>
            <a:ext cx="515938" cy="484188"/>
          </a:xfrm>
          <a:prstGeom prst="rightArrow">
            <a:avLst>
              <a:gd name="adj1" fmla="val 50000"/>
              <a:gd name="adj2" fmla="val 50003"/>
            </a:avLst>
          </a:prstGeom>
          <a:solidFill>
            <a:srgbClr val="FDE9D9"/>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GB" altLang="en-US" sz="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Yes</a:t>
            </a:r>
          </a:p>
        </p:txBody>
      </p:sp>
      <p:sp>
        <p:nvSpPr>
          <p:cNvPr id="27" name="Right Arrow 26"/>
          <p:cNvSpPr>
            <a:spLocks/>
          </p:cNvSpPr>
          <p:nvPr/>
        </p:nvSpPr>
        <p:spPr>
          <a:xfrm rot="5400000">
            <a:off x="6215286" y="3399572"/>
            <a:ext cx="516255" cy="484505"/>
          </a:xfrm>
          <a:prstGeom prst="rightArrow">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GB" sz="900" b="1" dirty="0">
                <a:solidFill>
                  <a:schemeClr val="tx1"/>
                </a:solidFill>
              </a:rPr>
              <a:t>No</a:t>
            </a:r>
          </a:p>
        </p:txBody>
      </p:sp>
      <p:sp>
        <p:nvSpPr>
          <p:cNvPr id="28" name="Right Arrow 27"/>
          <p:cNvSpPr>
            <a:spLocks/>
          </p:cNvSpPr>
          <p:nvPr/>
        </p:nvSpPr>
        <p:spPr>
          <a:xfrm rot="5400000">
            <a:off x="6215285" y="4756820"/>
            <a:ext cx="516255" cy="484505"/>
          </a:xfrm>
          <a:prstGeom prst="rightArrow">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GB" sz="900" b="1" dirty="0">
                <a:solidFill>
                  <a:schemeClr val="tx1"/>
                </a:solidFill>
              </a:rPr>
              <a:t>No</a:t>
            </a:r>
          </a:p>
        </p:txBody>
      </p:sp>
      <p:sp>
        <p:nvSpPr>
          <p:cNvPr id="29" name="Rectangle 25"/>
          <p:cNvSpPr>
            <a:spLocks noChangeArrowheads="1"/>
          </p:cNvSpPr>
          <p:nvPr/>
        </p:nvSpPr>
        <p:spPr bwMode="auto">
          <a:xfrm>
            <a:off x="475482" y="788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28"/>
          <p:cNvSpPr>
            <a:spLocks noChangeArrowheads="1"/>
          </p:cNvSpPr>
          <p:nvPr/>
        </p:nvSpPr>
        <p:spPr bwMode="auto">
          <a:xfrm>
            <a:off x="475482" y="1246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32"/>
          <p:cNvSpPr>
            <a:spLocks noChangeArrowheads="1"/>
          </p:cNvSpPr>
          <p:nvPr/>
        </p:nvSpPr>
        <p:spPr bwMode="auto">
          <a:xfrm>
            <a:off x="475482" y="1246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39"/>
          <p:cNvSpPr>
            <a:spLocks noChangeArrowheads="1"/>
          </p:cNvSpPr>
          <p:nvPr/>
        </p:nvSpPr>
        <p:spPr bwMode="auto">
          <a:xfrm>
            <a:off x="475482" y="1246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47"/>
          <p:cNvSpPr>
            <a:spLocks noChangeArrowheads="1"/>
          </p:cNvSpPr>
          <p:nvPr/>
        </p:nvSpPr>
        <p:spPr bwMode="auto">
          <a:xfrm>
            <a:off x="475482" y="1246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93361145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319" y="1556792"/>
            <a:ext cx="8229600" cy="4464496"/>
          </a:xfrm>
        </p:spPr>
        <p:txBody>
          <a:bodyPr/>
          <a:lstStyle/>
          <a:p>
            <a:r>
              <a:rPr lang="en-GB" b="1" dirty="0"/>
              <a:t>Provide the public </a:t>
            </a:r>
            <a:r>
              <a:rPr lang="en-GB" dirty="0"/>
              <a:t>with relevant data on </a:t>
            </a:r>
            <a:r>
              <a:rPr lang="en-GB" b="1" dirty="0"/>
              <a:t>execution quality </a:t>
            </a:r>
            <a:r>
              <a:rPr lang="en-GB" dirty="0"/>
              <a:t>to help them determine the best way to execute client orders.</a:t>
            </a:r>
          </a:p>
          <a:p>
            <a:pPr marL="0" indent="0">
              <a:buNone/>
            </a:pPr>
            <a:endParaRPr lang="en-GB" dirty="0"/>
          </a:p>
          <a:p>
            <a:r>
              <a:rPr lang="en-GB" dirty="0"/>
              <a:t>Execution venues including regulated markets, MTFs, SIs, OTFs, market maker or other liquidity providers must publish.  </a:t>
            </a:r>
          </a:p>
          <a:p>
            <a:pPr marL="0" indent="0">
              <a:buNone/>
            </a:pPr>
            <a:endParaRPr lang="en-GB" dirty="0"/>
          </a:p>
          <a:p>
            <a:r>
              <a:rPr lang="en-GB" dirty="0"/>
              <a:t>In order to provide a proper context for the quality of execution obtained, the amount and </a:t>
            </a:r>
            <a:r>
              <a:rPr lang="en-GB" b="1" dirty="0"/>
              <a:t>nature of reported data will be segregated according to trading systems</a:t>
            </a:r>
            <a:r>
              <a:rPr lang="en-GB" dirty="0"/>
              <a:t>, trading modes and trading platforms.</a:t>
            </a:r>
          </a:p>
          <a:p>
            <a:pPr marL="0" indent="0">
              <a:buNone/>
            </a:pPr>
            <a:endParaRPr lang="en-GB" dirty="0"/>
          </a:p>
          <a:p>
            <a:r>
              <a:rPr lang="en-GB" b="1" dirty="0"/>
              <a:t>Execution venues shall publish </a:t>
            </a:r>
            <a:r>
              <a:rPr lang="en-GB" dirty="0"/>
              <a:t>required information in a </a:t>
            </a:r>
            <a:r>
              <a:rPr lang="en-GB" b="1" dirty="0"/>
              <a:t>machine-readable electronic format on a quarterly basis</a:t>
            </a:r>
            <a:r>
              <a:rPr lang="en-GB" dirty="0"/>
              <a:t>, available for downloading by the public. (see Annex for details)</a:t>
            </a:r>
          </a:p>
        </p:txBody>
      </p:sp>
      <p:sp>
        <p:nvSpPr>
          <p:cNvPr id="4" name="Text Placeholder 3"/>
          <p:cNvSpPr>
            <a:spLocks noGrp="1"/>
          </p:cNvSpPr>
          <p:nvPr>
            <p:ph type="body" sz="quarter" idx="10"/>
          </p:nvPr>
        </p:nvSpPr>
        <p:spPr/>
        <p:txBody>
          <a:bodyPr/>
          <a:lstStyle/>
          <a:p>
            <a:r>
              <a:rPr lang="en-GB" dirty="0"/>
              <a:t>Best Execution – RTS 27</a:t>
            </a:r>
          </a:p>
          <a:p>
            <a:r>
              <a:rPr lang="en-GB" dirty="0"/>
              <a:t>Draft transparency requirements: best execution – reporting criteria</a:t>
            </a:r>
          </a:p>
        </p:txBody>
      </p:sp>
    </p:spTree>
    <p:extLst>
      <p:ext uri="{BB962C8B-B14F-4D97-AF65-F5344CB8AC3E}">
        <p14:creationId xmlns:p14="http://schemas.microsoft.com/office/powerpoint/2010/main" val="30947375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Best Execution – RTS 28</a:t>
            </a:r>
          </a:p>
          <a:p>
            <a:r>
              <a:rPr lang="en-GB" dirty="0"/>
              <a:t>Draft transparency requirements: best execution – quality of execution – Top 5 venues</a:t>
            </a:r>
          </a:p>
        </p:txBody>
      </p:sp>
      <p:sp>
        <p:nvSpPr>
          <p:cNvPr id="6" name="Content Placeholder 5"/>
          <p:cNvSpPr>
            <a:spLocks noGrp="1"/>
          </p:cNvSpPr>
          <p:nvPr>
            <p:ph idx="1"/>
          </p:nvPr>
        </p:nvSpPr>
        <p:spPr>
          <a:xfrm>
            <a:off x="449103" y="1124744"/>
            <a:ext cx="8229600" cy="5616624"/>
          </a:xfrm>
        </p:spPr>
        <p:txBody>
          <a:bodyPr/>
          <a:lstStyle/>
          <a:p>
            <a:r>
              <a:rPr lang="en-GB" dirty="0"/>
              <a:t>Investment firms will evaluate the quality of their execution practices by identifying and publishing the </a:t>
            </a:r>
            <a:r>
              <a:rPr lang="en-GB" b="1" dirty="0"/>
              <a:t>top 5 execution venues,</a:t>
            </a:r>
            <a:r>
              <a:rPr lang="en-GB" dirty="0"/>
              <a:t> in terms of trading volumes where those firms executed client orders in the preceding year. </a:t>
            </a:r>
          </a:p>
          <a:p>
            <a:pPr marL="0" indent="0">
              <a:buNone/>
            </a:pPr>
            <a:endParaRPr lang="en-GB" dirty="0"/>
          </a:p>
          <a:p>
            <a:r>
              <a:rPr lang="en-GB" dirty="0"/>
              <a:t>This will be for each class of financial instrument and will be </a:t>
            </a:r>
            <a:r>
              <a:rPr lang="en-GB" b="1" dirty="0"/>
              <a:t>expressed in percentages (% of investment firm’s total execution volumes and number of executed orders in that class of financial instrument, rather than absolute values</a:t>
            </a:r>
            <a:r>
              <a:rPr lang="en-GB" dirty="0"/>
              <a:t>).</a:t>
            </a:r>
          </a:p>
          <a:p>
            <a:pPr marL="0" indent="0">
              <a:buNone/>
            </a:pPr>
            <a:endParaRPr lang="en-GB" dirty="0"/>
          </a:p>
          <a:p>
            <a:r>
              <a:rPr lang="en-GB" dirty="0"/>
              <a:t>Information published will be split between retail client flow and professional client flow.</a:t>
            </a:r>
          </a:p>
          <a:p>
            <a:pPr marL="0" indent="0">
              <a:buNone/>
            </a:pPr>
            <a:endParaRPr lang="en-GB" dirty="0"/>
          </a:p>
          <a:p>
            <a:r>
              <a:rPr lang="en-GB" dirty="0"/>
              <a:t>In a separate report, investment firms will summarise and make public the </a:t>
            </a:r>
            <a:r>
              <a:rPr lang="en-GB" b="1" dirty="0"/>
              <a:t>top 5 execution venues</a:t>
            </a:r>
            <a:r>
              <a:rPr lang="en-GB" dirty="0"/>
              <a:t> where they executed securities financing transactions (</a:t>
            </a:r>
            <a:r>
              <a:rPr lang="en-GB" b="1" u="sng" dirty="0"/>
              <a:t>including repos</a:t>
            </a:r>
            <a:r>
              <a:rPr lang="en-GB" u="sng" dirty="0"/>
              <a:t>).</a:t>
            </a:r>
          </a:p>
          <a:p>
            <a:pPr marL="0" indent="0">
              <a:buNone/>
            </a:pPr>
            <a:endParaRPr lang="en-GB" dirty="0"/>
          </a:p>
          <a:p>
            <a:r>
              <a:rPr lang="en-GB" dirty="0"/>
              <a:t>Investment firms will clearly indicate the classes of financial instruments for which they execute a very small number of orders.</a:t>
            </a:r>
          </a:p>
          <a:p>
            <a:endParaRPr lang="en-GB" dirty="0"/>
          </a:p>
          <a:p>
            <a:r>
              <a:rPr lang="en-GB" b="1" dirty="0"/>
              <a:t>Investment firms shall publish </a:t>
            </a:r>
            <a:r>
              <a:rPr lang="en-GB" dirty="0"/>
              <a:t>for each class of financial instruments</a:t>
            </a:r>
            <a:r>
              <a:rPr lang="en-GB" b="1" dirty="0"/>
              <a:t>, a summary of the analysis  &amp;  conclusions based on the quality of execution on the execution venues</a:t>
            </a:r>
            <a:r>
              <a:rPr lang="en-GB" dirty="0"/>
              <a:t>.</a:t>
            </a:r>
          </a:p>
          <a:p>
            <a:endParaRPr lang="en-GB" dirty="0"/>
          </a:p>
          <a:p>
            <a:endParaRPr lang="en-GB" dirty="0"/>
          </a:p>
          <a:p>
            <a:endParaRPr lang="en-GB" dirty="0"/>
          </a:p>
        </p:txBody>
      </p:sp>
    </p:spTree>
    <p:extLst>
      <p:ext uri="{BB962C8B-B14F-4D97-AF65-F5344CB8AC3E}">
        <p14:creationId xmlns:p14="http://schemas.microsoft.com/office/powerpoint/2010/main" val="103917005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MiFID II – Wrap-up thoughts</a:t>
            </a:r>
          </a:p>
        </p:txBody>
      </p:sp>
      <p:graphicFrame>
        <p:nvGraphicFramePr>
          <p:cNvPr id="10" name="Table 9"/>
          <p:cNvGraphicFramePr>
            <a:graphicFrameLocks noGrp="1"/>
          </p:cNvGraphicFramePr>
          <p:nvPr>
            <p:extLst>
              <p:ext uri="{D42A27DB-BD31-4B8C-83A1-F6EECF244321}">
                <p14:modId xmlns:p14="http://schemas.microsoft.com/office/powerpoint/2010/main" val="331132202"/>
              </p:ext>
            </p:extLst>
          </p:nvPr>
        </p:nvGraphicFramePr>
        <p:xfrm>
          <a:off x="467544" y="1484784"/>
          <a:ext cx="8064895" cy="4338776"/>
        </p:xfrm>
        <a:graphic>
          <a:graphicData uri="http://schemas.openxmlformats.org/drawingml/2006/table">
            <a:tbl>
              <a:tblPr firstRow="1" bandRow="1">
                <a:tableStyleId>{5C22544A-7EE6-4342-B048-85BDC9FD1C3A}</a:tableStyleId>
              </a:tblPr>
              <a:tblGrid>
                <a:gridCol w="2039888">
                  <a:extLst>
                    <a:ext uri="{9D8B030D-6E8A-4147-A177-3AD203B41FA5}">
                      <a16:colId xmlns:a16="http://schemas.microsoft.com/office/drawing/2014/main" val="3397880565"/>
                    </a:ext>
                  </a:extLst>
                </a:gridCol>
                <a:gridCol w="2280592">
                  <a:extLst>
                    <a:ext uri="{9D8B030D-6E8A-4147-A177-3AD203B41FA5}">
                      <a16:colId xmlns:a16="http://schemas.microsoft.com/office/drawing/2014/main" val="1727533854"/>
                    </a:ext>
                  </a:extLst>
                </a:gridCol>
                <a:gridCol w="3744415">
                  <a:extLst>
                    <a:ext uri="{9D8B030D-6E8A-4147-A177-3AD203B41FA5}">
                      <a16:colId xmlns:a16="http://schemas.microsoft.com/office/drawing/2014/main" val="3600717576"/>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0" dirty="0">
                          <a:solidFill>
                            <a:schemeClr val="bg1"/>
                          </a:solidFill>
                          <a:latin typeface="+mn-lt"/>
                        </a:rPr>
                        <a:t>Opportunities</a:t>
                      </a:r>
                    </a:p>
                  </a:txBody>
                  <a:tcPr>
                    <a:solidFill>
                      <a:schemeClr val="tx2">
                        <a:lumMod val="40000"/>
                        <a:lumOff val="60000"/>
                      </a:schemeClr>
                    </a:solidFill>
                  </a:tcPr>
                </a:tc>
                <a:tc>
                  <a:txBody>
                    <a:bodyPr/>
                    <a:lstStyle/>
                    <a:p>
                      <a:pPr marL="285750" indent="-285750">
                        <a:buFont typeface="Arial" panose="020B0604020202020204" pitchFamily="34" charset="0"/>
                        <a:buChar char="•"/>
                      </a:pPr>
                      <a:r>
                        <a:rPr lang="en-GB" sz="1100" b="0" dirty="0">
                          <a:solidFill>
                            <a:schemeClr val="tx1"/>
                          </a:solidFill>
                        </a:rPr>
                        <a:t>Improved information </a:t>
                      </a:r>
                    </a:p>
                    <a:p>
                      <a:pPr marL="285750" indent="-285750">
                        <a:buFont typeface="Arial" panose="020B0604020202020204" pitchFamily="34" charset="0"/>
                        <a:buChar char="•"/>
                      </a:pPr>
                      <a:endParaRPr lang="en-GB" sz="1100" b="0" dirty="0">
                        <a:solidFill>
                          <a:schemeClr val="tx1"/>
                        </a:solidFill>
                      </a:endParaRPr>
                    </a:p>
                    <a:p>
                      <a:pPr marL="285750" indent="-285750">
                        <a:buFont typeface="Arial" panose="020B0604020202020204" pitchFamily="34" charset="0"/>
                        <a:buChar char="•"/>
                      </a:pPr>
                      <a:endParaRPr lang="en-GB" sz="1100" b="0" dirty="0">
                        <a:solidFill>
                          <a:schemeClr val="tx1"/>
                        </a:solidFill>
                      </a:endParaRPr>
                    </a:p>
                    <a:p>
                      <a:pPr marL="285750" indent="-285750">
                        <a:buFont typeface="Arial" panose="020B0604020202020204" pitchFamily="34" charset="0"/>
                        <a:buChar char="•"/>
                      </a:pPr>
                      <a:r>
                        <a:rPr lang="en-GB" sz="1100" b="0" dirty="0">
                          <a:solidFill>
                            <a:schemeClr val="tx1"/>
                          </a:solidFill>
                        </a:rPr>
                        <a:t>Increased automation through:</a:t>
                      </a:r>
                    </a:p>
                  </a:txBody>
                  <a:tcPr>
                    <a:solidFill>
                      <a:schemeClr val="tx2">
                        <a:lumMod val="40000"/>
                        <a:lumOff val="60000"/>
                      </a:schemeClr>
                    </a:solidFill>
                  </a:tcPr>
                </a:tc>
                <a:tc>
                  <a:txBody>
                    <a:bodyPr/>
                    <a:lstStyle/>
                    <a:p>
                      <a:pPr marL="285750" indent="-285750">
                        <a:buFontTx/>
                        <a:buChar char="-"/>
                      </a:pPr>
                      <a:r>
                        <a:rPr lang="en-GB" sz="1100" b="0" dirty="0">
                          <a:solidFill>
                            <a:schemeClr val="tx1"/>
                          </a:solidFill>
                        </a:rPr>
                        <a:t>On real</a:t>
                      </a:r>
                      <a:r>
                        <a:rPr lang="en-GB" sz="1100" b="0" baseline="0" dirty="0">
                          <a:solidFill>
                            <a:schemeClr val="tx1"/>
                          </a:solidFill>
                        </a:rPr>
                        <a:t> liquidity through post-trade info</a:t>
                      </a:r>
                    </a:p>
                    <a:p>
                      <a:pPr marL="285750" indent="-285750">
                        <a:buFontTx/>
                        <a:buChar char="-"/>
                      </a:pPr>
                      <a:r>
                        <a:rPr lang="en-GB" sz="1100" b="0" baseline="0" dirty="0">
                          <a:solidFill>
                            <a:schemeClr val="tx1"/>
                          </a:solidFill>
                        </a:rPr>
                        <a:t>Reduces time on price discovery</a:t>
                      </a:r>
                    </a:p>
                    <a:p>
                      <a:pPr marL="285750" indent="-285750">
                        <a:buFontTx/>
                        <a:buChar char="-"/>
                      </a:pPr>
                      <a:endParaRPr lang="en-GB" sz="1100" b="0" baseline="0" dirty="0">
                        <a:solidFill>
                          <a:schemeClr val="tx1"/>
                        </a:solidFill>
                      </a:endParaRPr>
                    </a:p>
                    <a:p>
                      <a:pPr marL="285750" indent="-285750">
                        <a:buFontTx/>
                        <a:buChar char="-"/>
                      </a:pPr>
                      <a:r>
                        <a:rPr lang="en-GB" sz="1100" b="0" baseline="0" dirty="0">
                          <a:solidFill>
                            <a:schemeClr val="tx1"/>
                          </a:solidFill>
                        </a:rPr>
                        <a:t>Increased venue trading</a:t>
                      </a:r>
                    </a:p>
                    <a:p>
                      <a:pPr marL="285750" indent="-285750">
                        <a:buFontTx/>
                        <a:buChar char="-"/>
                      </a:pPr>
                      <a:r>
                        <a:rPr lang="en-GB" sz="1100" b="0" baseline="0" dirty="0">
                          <a:solidFill>
                            <a:schemeClr val="tx1"/>
                          </a:solidFill>
                        </a:rPr>
                        <a:t>Best execution requirements</a:t>
                      </a:r>
                    </a:p>
                    <a:p>
                      <a:pPr marL="285750" indent="-285750">
                        <a:buFontTx/>
                        <a:buChar char="-"/>
                      </a:pPr>
                      <a:r>
                        <a:rPr lang="en-GB" sz="1100" b="0" baseline="0" dirty="0">
                          <a:solidFill>
                            <a:schemeClr val="tx1"/>
                          </a:solidFill>
                        </a:rPr>
                        <a:t>OMS/EMS functionality </a:t>
                      </a:r>
                    </a:p>
                    <a:p>
                      <a:pPr marL="285750" indent="-285750">
                        <a:buFontTx/>
                        <a:buChar char="-"/>
                      </a:pPr>
                      <a:r>
                        <a:rPr lang="en-GB" sz="1100" b="0" baseline="0" dirty="0">
                          <a:solidFill>
                            <a:schemeClr val="tx1"/>
                          </a:solidFill>
                        </a:rPr>
                        <a:t>Helping to facilitate “sourcing liquidity”</a:t>
                      </a:r>
                    </a:p>
                    <a:p>
                      <a:pPr marL="285750" indent="-285750">
                        <a:buFontTx/>
                        <a:buChar char="-"/>
                      </a:pPr>
                      <a:r>
                        <a:rPr lang="en-GB" sz="1100" b="0" baseline="0" dirty="0">
                          <a:solidFill>
                            <a:schemeClr val="tx1"/>
                          </a:solidFill>
                        </a:rPr>
                        <a:t>APAs, Automating voice, OMS upgrades, Best X requirements and TCA</a:t>
                      </a:r>
                      <a:endParaRPr lang="en-GB" sz="1100" b="0" dirty="0">
                        <a:solidFill>
                          <a:schemeClr val="tx1"/>
                        </a:solidFill>
                      </a:endParaRPr>
                    </a:p>
                  </a:txBody>
                  <a:tcPr>
                    <a:solidFill>
                      <a:schemeClr val="tx2">
                        <a:lumMod val="40000"/>
                        <a:lumOff val="60000"/>
                      </a:schemeClr>
                    </a:solidFill>
                  </a:tcPr>
                </a:tc>
                <a:extLst>
                  <a:ext uri="{0D108BD9-81ED-4DB2-BD59-A6C34878D82A}">
                    <a16:rowId xmlns:a16="http://schemas.microsoft.com/office/drawing/2014/main" val="4150889031"/>
                  </a:ext>
                </a:extLst>
              </a:tr>
              <a:tr h="2144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0" dirty="0">
                          <a:solidFill>
                            <a:schemeClr val="bg1"/>
                          </a:solidFill>
                          <a:latin typeface="+mn-lt"/>
                          <a:ea typeface="+mn-ea"/>
                          <a:cs typeface="+mn-cs"/>
                        </a:rPr>
                        <a:t>Key Market Concerns</a:t>
                      </a:r>
                    </a:p>
                  </a:txBody>
                  <a:tcPr>
                    <a:solidFill>
                      <a:schemeClr val="tx2">
                        <a:lumMod val="40000"/>
                        <a:lumOff val="60000"/>
                      </a:schemeClr>
                    </a:solidFill>
                  </a:tcPr>
                </a:tc>
                <a:tc>
                  <a:txBody>
                    <a:bodyPr/>
                    <a:lstStyle/>
                    <a:p>
                      <a:pPr marL="285750" indent="-285750" algn="l" defTabSz="914400" rtl="0" eaLnBrk="1" latinLnBrk="0" hangingPunct="1">
                        <a:buFont typeface="Arial" panose="020B0604020202020204" pitchFamily="34" charset="0"/>
                        <a:buChar char="•"/>
                      </a:pPr>
                      <a:r>
                        <a:rPr lang="en-GB" sz="1100" b="0" kern="1200" dirty="0">
                          <a:solidFill>
                            <a:schemeClr val="tx1"/>
                          </a:solidFill>
                          <a:latin typeface="+mn-lt"/>
                          <a:ea typeface="+mn-ea"/>
                          <a:cs typeface="+mn-cs"/>
                        </a:rPr>
                        <a:t>48 Hr deferral:</a:t>
                      </a:r>
                    </a:p>
                    <a:p>
                      <a:pPr marL="285750" indent="-285750" algn="l" defTabSz="914400" rtl="0" eaLnBrk="1" latinLnBrk="0" hangingPunct="1">
                        <a:buFont typeface="Arial" panose="020B0604020202020204" pitchFamily="34" charset="0"/>
                        <a:buChar char="•"/>
                      </a:pPr>
                      <a:endParaRPr lang="en-GB" sz="1100" b="0" kern="1200" dirty="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en-GB" sz="1100" b="0" kern="1200" dirty="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en-GB" sz="1100" b="0" kern="1200" dirty="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en-GB" sz="1100" b="0" kern="1200" dirty="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r>
                        <a:rPr lang="en-GB" sz="1100" b="0" kern="1200" dirty="0">
                          <a:solidFill>
                            <a:schemeClr val="tx1"/>
                          </a:solidFill>
                          <a:latin typeface="+mn-lt"/>
                          <a:ea typeface="+mn-ea"/>
                          <a:cs typeface="+mn-cs"/>
                        </a:rPr>
                        <a:t>Higher Costs:</a:t>
                      </a:r>
                    </a:p>
                    <a:p>
                      <a:pPr marL="285750" indent="-285750" algn="l" defTabSz="914400" rtl="0" eaLnBrk="1" latinLnBrk="0" hangingPunct="1">
                        <a:buFont typeface="Arial" panose="020B0604020202020204" pitchFamily="34" charset="0"/>
                        <a:buChar char="•"/>
                      </a:pPr>
                      <a:endParaRPr lang="en-GB" sz="1100" b="0" kern="1200" dirty="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r>
                        <a:rPr lang="en-GB" sz="1100" b="0" kern="1200" dirty="0">
                          <a:solidFill>
                            <a:schemeClr val="tx1"/>
                          </a:solidFill>
                          <a:latin typeface="+mn-lt"/>
                          <a:ea typeface="+mn-ea"/>
                          <a:cs typeface="+mn-cs"/>
                        </a:rPr>
                        <a:t>Inconsistency</a:t>
                      </a:r>
                    </a:p>
                    <a:p>
                      <a:pPr marL="285750" indent="-285750" algn="l" defTabSz="914400" rtl="0" eaLnBrk="1" latinLnBrk="0" hangingPunct="1">
                        <a:buFont typeface="Arial" panose="020B0604020202020204" pitchFamily="34" charset="0"/>
                        <a:buChar char="•"/>
                      </a:pPr>
                      <a:endParaRPr lang="en-GB" sz="1100" b="0" kern="1200" dirty="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en-GB" sz="1100" b="0" kern="1200" dirty="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r>
                        <a:rPr lang="en-GB" sz="1100" b="0" kern="1200" dirty="0">
                          <a:solidFill>
                            <a:schemeClr val="tx1"/>
                          </a:solidFill>
                          <a:latin typeface="+mn-lt"/>
                          <a:ea typeface="+mn-ea"/>
                          <a:cs typeface="+mn-cs"/>
                        </a:rPr>
                        <a:t>Data</a:t>
                      </a:r>
                    </a:p>
                  </a:txBody>
                  <a:tcPr>
                    <a:solidFill>
                      <a:schemeClr val="tx2">
                        <a:lumMod val="40000"/>
                        <a:lumOff val="60000"/>
                      </a:schemeClr>
                    </a:solidFill>
                  </a:tcPr>
                </a:tc>
                <a:tc>
                  <a:txBody>
                    <a:bodyPr/>
                    <a:lstStyle/>
                    <a:p>
                      <a:pPr marL="285750" indent="-285750" algn="l" defTabSz="914400" rtl="0" eaLnBrk="1" latinLnBrk="0" hangingPunct="1">
                        <a:buFontTx/>
                        <a:buChar char="-"/>
                      </a:pPr>
                      <a:r>
                        <a:rPr lang="en-GB" sz="1100" b="0" kern="1200" baseline="0" dirty="0">
                          <a:solidFill>
                            <a:schemeClr val="tx1"/>
                          </a:solidFill>
                          <a:latin typeface="+mn-lt"/>
                          <a:ea typeface="+mn-ea"/>
                          <a:cs typeface="+mn-cs"/>
                        </a:rPr>
                        <a:t>Not considered enough time to hedge or trade out of an illiquid or large trade. Market-makers are exposed to unwarranted market risk. A disincentive to market- makers.</a:t>
                      </a:r>
                    </a:p>
                    <a:p>
                      <a:pPr marL="285750" indent="-285750" algn="l" defTabSz="914400" rtl="0" eaLnBrk="1" latinLnBrk="0" hangingPunct="1">
                        <a:buFontTx/>
                        <a:buChar char="-"/>
                      </a:pPr>
                      <a:endParaRPr lang="en-GB" sz="1100" b="0" kern="1200" baseline="0" dirty="0">
                        <a:solidFill>
                          <a:schemeClr val="tx1"/>
                        </a:solidFill>
                        <a:latin typeface="+mn-lt"/>
                        <a:ea typeface="+mn-ea"/>
                        <a:cs typeface="+mn-cs"/>
                      </a:endParaRPr>
                    </a:p>
                    <a:p>
                      <a:pPr marL="285750" indent="-285750" algn="l" defTabSz="914400" rtl="0" eaLnBrk="1" latinLnBrk="0" hangingPunct="1">
                        <a:buFontTx/>
                        <a:buChar char="-"/>
                      </a:pPr>
                      <a:r>
                        <a:rPr lang="en-GB" sz="1100" b="0" kern="1200" baseline="0" dirty="0">
                          <a:solidFill>
                            <a:schemeClr val="tx1"/>
                          </a:solidFill>
                          <a:latin typeface="+mn-lt"/>
                          <a:ea typeface="+mn-ea"/>
                          <a:cs typeface="+mn-cs"/>
                        </a:rPr>
                        <a:t>Technology builds</a:t>
                      </a:r>
                    </a:p>
                    <a:p>
                      <a:pPr marL="285750" indent="-285750" algn="l" defTabSz="914400" rtl="0" eaLnBrk="1" latinLnBrk="0" hangingPunct="1">
                        <a:buFontTx/>
                        <a:buChar char="-"/>
                      </a:pPr>
                      <a:endParaRPr lang="en-GB" sz="1100" b="0" kern="1200" baseline="0" dirty="0">
                        <a:solidFill>
                          <a:schemeClr val="tx1"/>
                        </a:solidFill>
                        <a:latin typeface="+mn-lt"/>
                        <a:ea typeface="+mn-ea"/>
                        <a:cs typeface="+mn-cs"/>
                      </a:endParaRPr>
                    </a:p>
                    <a:p>
                      <a:pPr marL="285750" indent="-285750" algn="l" defTabSz="914400" rtl="0" eaLnBrk="1" latinLnBrk="0" hangingPunct="1">
                        <a:buFontTx/>
                        <a:buChar char="-"/>
                      </a:pPr>
                      <a:r>
                        <a:rPr lang="en-GB" sz="1100" b="0" kern="1200" baseline="0" dirty="0">
                          <a:solidFill>
                            <a:schemeClr val="tx1"/>
                          </a:solidFill>
                          <a:latin typeface="+mn-lt"/>
                          <a:ea typeface="+mn-ea"/>
                          <a:cs typeface="+mn-cs"/>
                        </a:rPr>
                        <a:t>Application of deferrals across jurisdictions, depending on counterparty’s location, could impact liquidity and pricing</a:t>
                      </a:r>
                    </a:p>
                    <a:p>
                      <a:pPr marL="285750" indent="-285750" algn="l" defTabSz="914400" rtl="0" eaLnBrk="1" latinLnBrk="0" hangingPunct="1">
                        <a:buFontTx/>
                        <a:buChar char="-"/>
                      </a:pPr>
                      <a:endParaRPr lang="en-GB" sz="1100" b="0" kern="1200" baseline="0" dirty="0">
                        <a:solidFill>
                          <a:schemeClr val="tx1"/>
                        </a:solidFill>
                        <a:latin typeface="+mn-lt"/>
                        <a:ea typeface="+mn-ea"/>
                        <a:cs typeface="+mn-cs"/>
                      </a:endParaRPr>
                    </a:p>
                    <a:p>
                      <a:pPr marL="285750" indent="-285750" algn="l" defTabSz="914400" rtl="0" eaLnBrk="1" latinLnBrk="0" hangingPunct="1">
                        <a:buFontTx/>
                        <a:buChar char="-"/>
                      </a:pPr>
                      <a:r>
                        <a:rPr lang="en-GB" sz="1100" b="0" kern="1200" baseline="0" dirty="0">
                          <a:solidFill>
                            <a:schemeClr val="tx1"/>
                          </a:solidFill>
                          <a:latin typeface="+mn-lt"/>
                          <a:ea typeface="+mn-ea"/>
                          <a:cs typeface="+mn-cs"/>
                        </a:rPr>
                        <a:t>Quality/reliability – reporting &amp; challenges with the costs of consolidating data</a:t>
                      </a:r>
                    </a:p>
                  </a:txBody>
                  <a:tcPr>
                    <a:solidFill>
                      <a:schemeClr val="tx2">
                        <a:lumMod val="40000"/>
                        <a:lumOff val="60000"/>
                      </a:schemeClr>
                    </a:solidFill>
                  </a:tcPr>
                </a:tc>
                <a:extLst>
                  <a:ext uri="{0D108BD9-81ED-4DB2-BD59-A6C34878D82A}">
                    <a16:rowId xmlns:a16="http://schemas.microsoft.com/office/drawing/2014/main" val="357627317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0" dirty="0">
                          <a:solidFill>
                            <a:schemeClr val="bg1"/>
                          </a:solidFill>
                          <a:latin typeface="+mn-lt"/>
                          <a:ea typeface="+mn-ea"/>
                          <a:cs typeface="+mn-cs"/>
                        </a:rPr>
                        <a:t>Still waiting on… ?</a:t>
                      </a:r>
                    </a:p>
                  </a:txBody>
                  <a:tcPr>
                    <a:solidFill>
                      <a:schemeClr val="tx2">
                        <a:lumMod val="40000"/>
                        <a:lumOff val="60000"/>
                      </a:schemeClr>
                    </a:solidFill>
                  </a:tcPr>
                </a:tc>
                <a:tc>
                  <a:txBody>
                    <a:bodyPr/>
                    <a:lstStyle/>
                    <a:p>
                      <a:pPr marL="285750" indent="-285750" algn="l" defTabSz="914400" rtl="0" eaLnBrk="1" latinLnBrk="0" hangingPunct="1">
                        <a:buFont typeface="Arial" panose="020B0604020202020204" pitchFamily="34" charset="0"/>
                        <a:buChar char="•"/>
                      </a:pPr>
                      <a:r>
                        <a:rPr lang="en-GB" sz="1100" b="0" kern="1200" dirty="0">
                          <a:solidFill>
                            <a:schemeClr val="tx1"/>
                          </a:solidFill>
                          <a:latin typeface="+mn-lt"/>
                          <a:ea typeface="+mn-ea"/>
                          <a:cs typeface="+mn-cs"/>
                        </a:rPr>
                        <a:t>Package Transactions</a:t>
                      </a:r>
                    </a:p>
                    <a:p>
                      <a:pPr marL="285750" indent="-285750" algn="l" defTabSz="914400" rtl="0" eaLnBrk="1" latinLnBrk="0" hangingPunct="1">
                        <a:buFont typeface="Arial" panose="020B0604020202020204" pitchFamily="34" charset="0"/>
                        <a:buChar char="•"/>
                      </a:pPr>
                      <a:endParaRPr lang="en-GB" sz="1100" b="0" kern="1200" dirty="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r>
                        <a:rPr lang="en-GB" sz="1100" b="0" kern="1200" dirty="0">
                          <a:solidFill>
                            <a:schemeClr val="tx1"/>
                          </a:solidFill>
                          <a:latin typeface="+mn-lt"/>
                          <a:ea typeface="+mn-ea"/>
                          <a:cs typeface="+mn-cs"/>
                        </a:rPr>
                        <a:t>Final RTS</a:t>
                      </a:r>
                    </a:p>
                  </a:txBody>
                  <a:tcPr>
                    <a:solidFill>
                      <a:schemeClr val="tx2">
                        <a:lumMod val="40000"/>
                        <a:lumOff val="60000"/>
                      </a:schemeClr>
                    </a:solidFill>
                  </a:tcPr>
                </a:tc>
                <a:tc>
                  <a:txBody>
                    <a:bodyPr/>
                    <a:lstStyle/>
                    <a:p>
                      <a:pPr marL="285750" indent="-285750" algn="l" defTabSz="914400" rtl="0" eaLnBrk="1" latinLnBrk="0" hangingPunct="1">
                        <a:buFontTx/>
                        <a:buChar char="-"/>
                      </a:pPr>
                      <a:r>
                        <a:rPr lang="en-GB" sz="1100" b="0" kern="1200" baseline="0" dirty="0">
                          <a:solidFill>
                            <a:schemeClr val="tx1"/>
                          </a:solidFill>
                          <a:latin typeface="+mn-lt"/>
                          <a:ea typeface="+mn-ea"/>
                          <a:cs typeface="+mn-cs"/>
                        </a:rPr>
                        <a:t>Pre-trade treatment (same as post)</a:t>
                      </a:r>
                    </a:p>
                    <a:p>
                      <a:pPr marL="285750" indent="-285750" algn="l" defTabSz="914400" rtl="0" eaLnBrk="1" latinLnBrk="0" hangingPunct="1">
                        <a:buFontTx/>
                        <a:buChar char="-"/>
                      </a:pPr>
                      <a:endParaRPr lang="en-GB" sz="1100" b="0" kern="1200" baseline="0" dirty="0">
                        <a:solidFill>
                          <a:schemeClr val="tx1"/>
                        </a:solidFill>
                        <a:latin typeface="+mn-lt"/>
                        <a:ea typeface="+mn-ea"/>
                        <a:cs typeface="+mn-cs"/>
                      </a:endParaRPr>
                    </a:p>
                    <a:p>
                      <a:pPr marL="285750" indent="-285750" algn="l" defTabSz="914400" rtl="0" eaLnBrk="1" latinLnBrk="0" hangingPunct="1">
                        <a:buFontTx/>
                        <a:buChar char="-"/>
                      </a:pPr>
                      <a:r>
                        <a:rPr lang="en-GB" sz="1100" b="0" kern="1200" baseline="0" dirty="0">
                          <a:solidFill>
                            <a:schemeClr val="tx1"/>
                          </a:solidFill>
                          <a:latin typeface="+mn-lt"/>
                          <a:ea typeface="+mn-ea"/>
                          <a:cs typeface="+mn-cs"/>
                        </a:rPr>
                        <a:t>Could be as late as autumn, no extra time to build! </a:t>
                      </a:r>
                    </a:p>
                  </a:txBody>
                  <a:tcPr>
                    <a:solidFill>
                      <a:schemeClr val="tx2">
                        <a:lumMod val="40000"/>
                        <a:lumOff val="60000"/>
                      </a:schemeClr>
                    </a:solidFill>
                  </a:tcPr>
                </a:tc>
                <a:extLst>
                  <a:ext uri="{0D108BD9-81ED-4DB2-BD59-A6C34878D82A}">
                    <a16:rowId xmlns:a16="http://schemas.microsoft.com/office/drawing/2014/main" val="3010174617"/>
                  </a:ext>
                </a:extLst>
              </a:tr>
            </a:tbl>
          </a:graphicData>
        </a:graphic>
      </p:graphicFrame>
    </p:spTree>
    <p:extLst>
      <p:ext uri="{BB962C8B-B14F-4D97-AF65-F5344CB8AC3E}">
        <p14:creationId xmlns:p14="http://schemas.microsoft.com/office/powerpoint/2010/main" val="15704190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319" y="1412776"/>
            <a:ext cx="8229600" cy="3744416"/>
          </a:xfrm>
        </p:spPr>
        <p:txBody>
          <a:bodyPr/>
          <a:lstStyle/>
          <a:p>
            <a:r>
              <a:rPr lang="en-GB" dirty="0"/>
              <a:t>ESMA &amp; Commission working hard to address implementation challenges </a:t>
            </a:r>
          </a:p>
          <a:p>
            <a:pPr marL="0" indent="0">
              <a:buNone/>
            </a:pPr>
            <a:endParaRPr lang="en-GB" dirty="0"/>
          </a:p>
          <a:p>
            <a:r>
              <a:rPr lang="en-GB" b="1" dirty="0"/>
              <a:t>IOSCO creates </a:t>
            </a:r>
            <a:r>
              <a:rPr lang="en-GB" b="1" dirty="0" err="1"/>
              <a:t>Symbology</a:t>
            </a:r>
            <a:r>
              <a:rPr lang="en-GB" b="1" dirty="0"/>
              <a:t> Working group</a:t>
            </a:r>
            <a:r>
              <a:rPr lang="en-GB" dirty="0"/>
              <a:t>: to determine “Unique Identifiers”</a:t>
            </a:r>
          </a:p>
          <a:p>
            <a:pPr marL="0" indent="0">
              <a:buNone/>
            </a:pPr>
            <a:endParaRPr lang="en-GB" dirty="0"/>
          </a:p>
          <a:p>
            <a:r>
              <a:rPr lang="en-GB" dirty="0"/>
              <a:t>Industry wide </a:t>
            </a:r>
            <a:r>
              <a:rPr lang="en-GB" b="1" dirty="0"/>
              <a:t>ICMA initiatives </a:t>
            </a:r>
            <a:r>
              <a:rPr lang="en-GB" dirty="0"/>
              <a:t>helping with strategy, planning and implementation:</a:t>
            </a:r>
          </a:p>
          <a:p>
            <a:pPr lvl="4"/>
            <a:r>
              <a:rPr lang="en-GB" b="1" dirty="0"/>
              <a:t>MiFID II Working Group </a:t>
            </a:r>
          </a:p>
          <a:p>
            <a:pPr lvl="4"/>
            <a:r>
              <a:rPr lang="en-GB" b="1" dirty="0"/>
              <a:t>Electronic Trading Working Group (ETWG): Buy-side &amp; Sell-side consensus led working group tackling the challenges of MiFID II</a:t>
            </a:r>
          </a:p>
          <a:p>
            <a:pPr lvl="4"/>
            <a:r>
              <a:rPr lang="en-GB" b="1" dirty="0"/>
              <a:t>Platform Working Group (PWG): Platform only based working group interacting with each other to discuss MiFID II, the challenges and again through consensus come up with solutions for best practice</a:t>
            </a:r>
            <a:endParaRPr lang="en-GB" dirty="0"/>
          </a:p>
          <a:p>
            <a:endParaRPr lang="en-GB" dirty="0"/>
          </a:p>
          <a:p>
            <a:endParaRPr lang="en-GB" dirty="0"/>
          </a:p>
          <a:p>
            <a:endParaRPr lang="en-GB" dirty="0"/>
          </a:p>
          <a:p>
            <a:pPr marL="0" indent="0">
              <a:buNone/>
            </a:pPr>
            <a:endParaRPr lang="en-GB" dirty="0"/>
          </a:p>
        </p:txBody>
      </p:sp>
      <p:sp>
        <p:nvSpPr>
          <p:cNvPr id="4" name="Text Placeholder 3"/>
          <p:cNvSpPr>
            <a:spLocks noGrp="1"/>
          </p:cNvSpPr>
          <p:nvPr>
            <p:ph type="body" sz="quarter" idx="10"/>
          </p:nvPr>
        </p:nvSpPr>
        <p:spPr/>
        <p:txBody>
          <a:bodyPr/>
          <a:lstStyle/>
          <a:p>
            <a:r>
              <a:rPr lang="en-GB" dirty="0"/>
              <a:t>Next steps for MiFID II:</a:t>
            </a:r>
          </a:p>
        </p:txBody>
      </p:sp>
    </p:spTree>
    <p:extLst>
      <p:ext uri="{BB962C8B-B14F-4D97-AF65-F5344CB8AC3E}">
        <p14:creationId xmlns:p14="http://schemas.microsoft.com/office/powerpoint/2010/main" val="17165888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Contact details:</a:t>
            </a:r>
          </a:p>
        </p:txBody>
      </p:sp>
      <p:sp>
        <p:nvSpPr>
          <p:cNvPr id="5" name="Content Placeholder 2"/>
          <p:cNvSpPr>
            <a:spLocks noGrp="1"/>
          </p:cNvSpPr>
          <p:nvPr>
            <p:ph idx="1"/>
          </p:nvPr>
        </p:nvSpPr>
        <p:spPr>
          <a:xfrm>
            <a:off x="421196" y="1484784"/>
            <a:ext cx="8229600" cy="4896544"/>
          </a:xfrm>
        </p:spPr>
        <p:txBody>
          <a:bodyPr/>
          <a:lstStyle/>
          <a:p>
            <a:pPr marL="0" indent="0">
              <a:buNone/>
            </a:pPr>
            <a:r>
              <a:rPr lang="en-US" b="1" dirty="0">
                <a:solidFill>
                  <a:srgbClr val="182065"/>
                </a:solidFill>
              </a:rPr>
              <a:t>ICMA Secondary Markets contacts</a:t>
            </a:r>
          </a:p>
          <a:p>
            <a:pPr marL="0" indent="0">
              <a:buNone/>
            </a:pPr>
            <a:endParaRPr lang="en-US" dirty="0"/>
          </a:p>
          <a:p>
            <a:pPr marL="0" indent="0">
              <a:buNone/>
            </a:pPr>
            <a:r>
              <a:rPr lang="en-US" b="1" dirty="0"/>
              <a:t>Elizabeth Callaghan</a:t>
            </a:r>
          </a:p>
          <a:p>
            <a:pPr marL="0" indent="0">
              <a:buNone/>
            </a:pPr>
            <a:r>
              <a:rPr lang="en-US" dirty="0"/>
              <a:t>liz.callaghan@icmagroup.org 		+44(0)20 7213 0313</a:t>
            </a:r>
          </a:p>
          <a:p>
            <a:pPr marL="0" indent="0">
              <a:buNone/>
            </a:pPr>
            <a:endParaRPr lang="en-US" dirty="0"/>
          </a:p>
          <a:p>
            <a:pPr marL="0" indent="0">
              <a:buNone/>
            </a:pPr>
            <a:r>
              <a:rPr lang="en-US" b="1" dirty="0"/>
              <a:t>Andy Hill</a:t>
            </a:r>
          </a:p>
          <a:p>
            <a:pPr marL="0" indent="0">
              <a:buNone/>
            </a:pPr>
            <a:r>
              <a:rPr lang="en-US" dirty="0"/>
              <a:t>andy.hill@icmagroup.org 		+44(0)20 7213 0335</a:t>
            </a:r>
          </a:p>
          <a:p>
            <a:pPr marL="0" indent="0">
              <a:buNone/>
            </a:pPr>
            <a:endParaRPr lang="en-US" b="1" dirty="0"/>
          </a:p>
          <a:p>
            <a:pPr marL="0" indent="0">
              <a:buNone/>
            </a:pPr>
            <a:r>
              <a:rPr lang="en-US" b="1" dirty="0"/>
              <a:t>Alexander Westphal</a:t>
            </a:r>
          </a:p>
          <a:p>
            <a:pPr marL="0" indent="0">
              <a:buNone/>
            </a:pPr>
            <a:r>
              <a:rPr lang="en-US" dirty="0"/>
              <a:t>alexander.westphal@icmagroup.org 	+44(0)20 7213 0333</a:t>
            </a:r>
          </a:p>
          <a:p>
            <a:pPr marL="0" indent="0">
              <a:buNone/>
            </a:pPr>
            <a:endParaRPr lang="en-US" dirty="0"/>
          </a:p>
          <a:p>
            <a:pPr marL="0" indent="0">
              <a:buNone/>
            </a:pPr>
            <a:endParaRPr lang="en-US" dirty="0"/>
          </a:p>
        </p:txBody>
      </p:sp>
      <p:sp>
        <p:nvSpPr>
          <p:cNvPr id="6" name="TextBox 5"/>
          <p:cNvSpPr txBox="1"/>
          <p:nvPr/>
        </p:nvSpPr>
        <p:spPr bwMode="auto">
          <a:xfrm>
            <a:off x="390809" y="5013176"/>
            <a:ext cx="770485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r>
              <a:rPr lang="en-GB" sz="1000" dirty="0"/>
              <a:t>This presentation is provided for information purposes only and should not be relied upon as legal, financial, or other professional advice. While the information contained herein is taken from sources believed to be reliable, ICMA does not represent or warrant that it is accurate or complete and neither ICMA nor its employees shall have any liability arising from or relating to the use of this publication or its contents. </a:t>
            </a:r>
            <a:endParaRPr lang="en-US" sz="1000" dirty="0"/>
          </a:p>
          <a:p>
            <a:r>
              <a:rPr lang="en-GB" sz="1000" dirty="0"/>
              <a:t> </a:t>
            </a:r>
            <a:endParaRPr lang="en-US" sz="1000" dirty="0"/>
          </a:p>
          <a:p>
            <a:r>
              <a:rPr lang="en-GB" sz="1000" dirty="0"/>
              <a:t>© International Capital Market Association (ICMA), Zurich, 2016. All rights reserved. No part of this publication may be reproduced or transmitted in any form or by any means without permission from ICMA. </a:t>
            </a:r>
            <a:endParaRPr lang="en-US" sz="1000" dirty="0">
              <a:effectLst/>
            </a:endParaRPr>
          </a:p>
        </p:txBody>
      </p:sp>
    </p:spTree>
    <p:extLst>
      <p:ext uri="{BB962C8B-B14F-4D97-AF65-F5344CB8AC3E}">
        <p14:creationId xmlns:p14="http://schemas.microsoft.com/office/powerpoint/2010/main" val="414935026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83768" y="1988840"/>
            <a:ext cx="3888432" cy="2160240"/>
          </a:xfrm>
          <a:prstGeom prst="rect">
            <a:avLst/>
          </a:prstGeom>
        </p:spPr>
        <p:txBody>
          <a:bodyPr anchor="t" anchorCtr="0"/>
          <a:lstStyle>
            <a:lvl1pPr algn="l" rtl="0" eaLnBrk="1" fontAlgn="base" hangingPunct="1">
              <a:spcBef>
                <a:spcPct val="0"/>
              </a:spcBef>
              <a:spcAft>
                <a:spcPct val="0"/>
              </a:spcAft>
              <a:defRPr sz="1800" kern="1200" baseline="0">
                <a:solidFill>
                  <a:srgbClr val="182065"/>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	</a:t>
            </a:r>
            <a:r>
              <a:rPr lang="en-US" sz="2000" dirty="0"/>
              <a:t>       </a:t>
            </a:r>
            <a:r>
              <a:rPr lang="en-US" sz="2000" u="sng" dirty="0"/>
              <a:t>ANNEX</a:t>
            </a:r>
            <a:br>
              <a:rPr lang="en-US" sz="2000" dirty="0"/>
            </a:br>
            <a:endParaRPr lang="en-US" sz="2000" dirty="0"/>
          </a:p>
        </p:txBody>
      </p:sp>
    </p:spTree>
    <p:extLst>
      <p:ext uri="{BB962C8B-B14F-4D97-AF65-F5344CB8AC3E}">
        <p14:creationId xmlns:p14="http://schemas.microsoft.com/office/powerpoint/2010/main" val="195989097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Annex I - MiFID II/R sets out a definition for ‘liquid’ securities, including bonds: </a:t>
            </a:r>
          </a:p>
          <a:p>
            <a:r>
              <a:rPr lang="en-GB" dirty="0"/>
              <a:t>Draft liquidity assessment</a:t>
            </a:r>
          </a:p>
        </p:txBody>
      </p:sp>
      <p:sp>
        <p:nvSpPr>
          <p:cNvPr id="6" name="Content Placeholder 2"/>
          <p:cNvSpPr>
            <a:spLocks noGrp="1"/>
          </p:cNvSpPr>
          <p:nvPr>
            <p:ph idx="1"/>
          </p:nvPr>
        </p:nvSpPr>
        <p:spPr>
          <a:xfrm>
            <a:off x="445319" y="1196752"/>
            <a:ext cx="8229600" cy="5328591"/>
          </a:xfrm>
        </p:spPr>
        <p:txBody>
          <a:bodyPr/>
          <a:lstStyle/>
          <a:p>
            <a:pPr>
              <a:spcBef>
                <a:spcPts val="0"/>
              </a:spcBef>
            </a:pPr>
            <a:r>
              <a:rPr lang="en-GB" dirty="0"/>
              <a:t>Underlying pre- and post-trade reporting obligations is whether or not a security is deemed ‘liquid’.</a:t>
            </a:r>
          </a:p>
          <a:p>
            <a:pPr marL="0" indent="0">
              <a:spcBef>
                <a:spcPts val="0"/>
              </a:spcBef>
              <a:buNone/>
            </a:pPr>
            <a:endParaRPr lang="en-GB" dirty="0"/>
          </a:p>
          <a:p>
            <a:pPr>
              <a:spcBef>
                <a:spcPts val="0"/>
              </a:spcBef>
            </a:pPr>
            <a:r>
              <a:rPr lang="en-GB" dirty="0"/>
              <a:t>Level 1 defines a liquid market as “a market for financial instruments or class of instruments for which there are ready and willing buyers and sellers, taking into consideration the average frequency and size of transactions, the number and type of market participants, and the market spread”. This implies an instrument-by-instrument approach (IBIA) to calibrate liquidity based on a number of factors.</a:t>
            </a:r>
          </a:p>
          <a:p>
            <a:pPr>
              <a:spcBef>
                <a:spcPts val="0"/>
              </a:spcBef>
            </a:pPr>
            <a:endParaRPr lang="en-GB" dirty="0"/>
          </a:p>
          <a:p>
            <a:pPr>
              <a:spcBef>
                <a:spcPts val="0"/>
              </a:spcBef>
            </a:pPr>
            <a:r>
              <a:rPr lang="en-GB" dirty="0"/>
              <a:t>For bonds, Level 2 proposes an initial ‘static’ determination based on a class of financial instrument approach (COFIA), which is defined purely by issuance size relative to a variety of sub-classes of bonds. </a:t>
            </a:r>
          </a:p>
          <a:p>
            <a:pPr>
              <a:spcBef>
                <a:spcPts val="0"/>
              </a:spcBef>
            </a:pPr>
            <a:endParaRPr lang="en-GB" dirty="0"/>
          </a:p>
          <a:p>
            <a:pPr>
              <a:spcBef>
                <a:spcPts val="0"/>
              </a:spcBef>
            </a:pPr>
            <a:r>
              <a:rPr lang="en-GB" dirty="0"/>
              <a:t>Once a full quarter of trading data is available for a bond, the liquidity determination will be based on a dynamic instrument IBIA methodology, applying a quarterly assessment of quantitative liquidity criteria.</a:t>
            </a:r>
          </a:p>
          <a:p>
            <a:pPr>
              <a:spcBef>
                <a:spcPts val="0"/>
              </a:spcBef>
            </a:pPr>
            <a:endParaRPr lang="en-GB" dirty="0"/>
          </a:p>
        </p:txBody>
      </p:sp>
    </p:spTree>
    <p:extLst>
      <p:ext uri="{BB962C8B-B14F-4D97-AF65-F5344CB8AC3E}">
        <p14:creationId xmlns:p14="http://schemas.microsoft.com/office/powerpoint/2010/main" val="334714871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MiFID II/R sets out a definition for ‘liquid’ securities, including bonds: </a:t>
            </a:r>
          </a:p>
          <a:p>
            <a:r>
              <a:rPr lang="en-GB" dirty="0"/>
              <a:t>Initial static liquidity assessment (COFIA) – new bonds</a:t>
            </a:r>
          </a:p>
        </p:txBody>
      </p:sp>
      <p:sp>
        <p:nvSpPr>
          <p:cNvPr id="6" name="Content Placeholder 2"/>
          <p:cNvSpPr>
            <a:spLocks noGrp="1"/>
          </p:cNvSpPr>
          <p:nvPr>
            <p:ph idx="1"/>
          </p:nvPr>
        </p:nvSpPr>
        <p:spPr>
          <a:xfrm>
            <a:off x="445319" y="1412776"/>
            <a:ext cx="8229600" cy="5256584"/>
          </a:xfrm>
        </p:spPr>
        <p:txBody>
          <a:bodyPr/>
          <a:lstStyle/>
          <a:p>
            <a:pPr>
              <a:spcBef>
                <a:spcPts val="0"/>
              </a:spcBef>
            </a:pPr>
            <a:r>
              <a:rPr lang="en-GB" dirty="0"/>
              <a:t>The initial static COFIA approach for new bonds is based purely on issuance size relative to the class of instrument.</a:t>
            </a:r>
          </a:p>
          <a:p>
            <a:pPr>
              <a:spcBef>
                <a:spcPts val="0"/>
              </a:spcBef>
            </a:pPr>
            <a:endParaRPr lang="en-GB" dirty="0"/>
          </a:p>
          <a:p>
            <a:pPr>
              <a:spcBef>
                <a:spcPts val="0"/>
              </a:spcBef>
            </a:pPr>
            <a:r>
              <a:rPr lang="en-GB" dirty="0"/>
              <a:t>This COFIA approach will be applied for up to 5.5 months following issuance.</a:t>
            </a:r>
          </a:p>
          <a:p>
            <a:pPr>
              <a:spcBef>
                <a:spcPts val="0"/>
              </a:spcBef>
            </a:pPr>
            <a:endParaRPr lang="en-GB"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47633"/>
            <a:ext cx="7416825" cy="3942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9239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800" dirty="0"/>
              <a:t>Overview</a:t>
            </a:r>
          </a:p>
        </p:txBody>
      </p:sp>
      <p:sp>
        <p:nvSpPr>
          <p:cNvPr id="6" name="Content Placeholder 2"/>
          <p:cNvSpPr>
            <a:spLocks noGrp="1"/>
          </p:cNvSpPr>
          <p:nvPr>
            <p:ph idx="1"/>
          </p:nvPr>
        </p:nvSpPr>
        <p:spPr>
          <a:xfrm>
            <a:off x="496831" y="1196752"/>
            <a:ext cx="8229600" cy="5881549"/>
          </a:xfrm>
        </p:spPr>
        <p:txBody>
          <a:bodyPr/>
          <a:lstStyle/>
          <a:p>
            <a:pPr>
              <a:spcAft>
                <a:spcPts val="1000"/>
              </a:spcAft>
            </a:pPr>
            <a:r>
              <a:rPr lang="en-US" dirty="0"/>
              <a:t>Key objectives of MiFID II/R &amp; transparency requirements for bonds</a:t>
            </a:r>
          </a:p>
          <a:p>
            <a:pPr>
              <a:spcAft>
                <a:spcPts val="1000"/>
              </a:spcAft>
            </a:pPr>
            <a:r>
              <a:rPr lang="en-US" dirty="0"/>
              <a:t>Timeline</a:t>
            </a:r>
          </a:p>
          <a:p>
            <a:pPr>
              <a:spcAft>
                <a:spcPts val="1000"/>
              </a:spcAft>
            </a:pPr>
            <a:r>
              <a:rPr lang="en-US" dirty="0"/>
              <a:t>The new market structure paradigm</a:t>
            </a:r>
          </a:p>
          <a:p>
            <a:pPr>
              <a:spcAft>
                <a:spcPts val="1000"/>
              </a:spcAft>
            </a:pPr>
            <a:r>
              <a:rPr lang="en-US" dirty="0"/>
              <a:t>Market structure – today &amp; tomorrow</a:t>
            </a:r>
          </a:p>
          <a:p>
            <a:pPr>
              <a:spcAft>
                <a:spcPts val="1000"/>
              </a:spcAft>
            </a:pPr>
            <a:r>
              <a:rPr lang="en-US" dirty="0"/>
              <a:t>Draft transparency requirements: </a:t>
            </a:r>
          </a:p>
          <a:p>
            <a:pPr lvl="1">
              <a:spcBef>
                <a:spcPts val="0"/>
              </a:spcBef>
              <a:spcAft>
                <a:spcPts val="0"/>
              </a:spcAft>
            </a:pPr>
            <a:r>
              <a:rPr lang="en-US" dirty="0"/>
              <a:t>Pre-trade</a:t>
            </a:r>
          </a:p>
          <a:p>
            <a:pPr lvl="1">
              <a:spcBef>
                <a:spcPts val="0"/>
              </a:spcBef>
              <a:spcAft>
                <a:spcPts val="0"/>
              </a:spcAft>
            </a:pPr>
            <a:r>
              <a:rPr lang="en-US" dirty="0"/>
              <a:t>Post-trade (including who reports)</a:t>
            </a:r>
          </a:p>
          <a:p>
            <a:pPr lvl="1">
              <a:spcBef>
                <a:spcPts val="0"/>
              </a:spcBef>
              <a:spcAft>
                <a:spcPts val="1200"/>
              </a:spcAft>
            </a:pPr>
            <a:r>
              <a:rPr lang="en-US" dirty="0"/>
              <a:t>Best execution</a:t>
            </a:r>
          </a:p>
          <a:p>
            <a:pPr>
              <a:spcAft>
                <a:spcPts val="1000"/>
              </a:spcAft>
            </a:pPr>
            <a:r>
              <a:rPr lang="en-US" dirty="0"/>
              <a:t>Market concerns</a:t>
            </a:r>
          </a:p>
          <a:p>
            <a:pPr>
              <a:spcAft>
                <a:spcPts val="1000"/>
              </a:spcAft>
            </a:pPr>
            <a:r>
              <a:rPr lang="en-US" dirty="0"/>
              <a:t>Conclusion</a:t>
            </a:r>
          </a:p>
          <a:p>
            <a:pPr>
              <a:spcAft>
                <a:spcPts val="1000"/>
              </a:spcAft>
            </a:pPr>
            <a:r>
              <a:rPr lang="en-US" dirty="0"/>
              <a:t>Annex:</a:t>
            </a:r>
          </a:p>
          <a:p>
            <a:pPr lvl="1">
              <a:spcBef>
                <a:spcPts val="0"/>
              </a:spcBef>
              <a:spcAft>
                <a:spcPts val="0"/>
              </a:spcAft>
            </a:pPr>
            <a:r>
              <a:rPr lang="en-US" dirty="0"/>
              <a:t>Draft liquidity assessment</a:t>
            </a:r>
          </a:p>
          <a:p>
            <a:pPr lvl="1">
              <a:spcBef>
                <a:spcPts val="0"/>
              </a:spcBef>
              <a:spcAft>
                <a:spcPts val="0"/>
              </a:spcAft>
            </a:pPr>
            <a:r>
              <a:rPr lang="en-US" dirty="0"/>
              <a:t>Draft waivers and deferrals</a:t>
            </a:r>
          </a:p>
          <a:p>
            <a:pPr lvl="1">
              <a:spcBef>
                <a:spcPts val="0"/>
              </a:spcBef>
              <a:spcAft>
                <a:spcPts val="0"/>
              </a:spcAft>
            </a:pPr>
            <a:r>
              <a:rPr lang="en-US" dirty="0"/>
              <a:t>Systematic internalisers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5155823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1584175"/>
          </a:xfrm>
        </p:spPr>
        <p:txBody>
          <a:bodyPr/>
          <a:lstStyle/>
          <a:p>
            <a:r>
              <a:rPr lang="en-GB" dirty="0"/>
              <a:t>Following a full quarter of trading data for an individual bond, the liquidity determination will be based on a periodic (quarterly) quantitative assessment</a:t>
            </a:r>
          </a:p>
          <a:p>
            <a:r>
              <a:rPr lang="en-GB" dirty="0"/>
              <a:t>The key quantitative determinants for each individual bond are: (</a:t>
            </a:r>
            <a:r>
              <a:rPr lang="en-GB" dirty="0" err="1"/>
              <a:t>i</a:t>
            </a:r>
            <a:r>
              <a:rPr lang="en-GB" dirty="0"/>
              <a:t>) average daily notional amount traded; (ii) average daily number of trades; (iii) and the percentage of days traded over the assessment period.</a:t>
            </a:r>
          </a:p>
          <a:p>
            <a:endParaRPr lang="en-GB" dirty="0"/>
          </a:p>
        </p:txBody>
      </p:sp>
      <p:sp>
        <p:nvSpPr>
          <p:cNvPr id="4" name="Text Placeholder 3"/>
          <p:cNvSpPr>
            <a:spLocks noGrp="1"/>
          </p:cNvSpPr>
          <p:nvPr>
            <p:ph type="body" sz="quarter" idx="10"/>
          </p:nvPr>
        </p:nvSpPr>
        <p:spPr/>
        <p:txBody>
          <a:bodyPr/>
          <a:lstStyle/>
          <a:p>
            <a:r>
              <a:rPr lang="en-GB" dirty="0"/>
              <a:t>MiFID II/R sets out a definition for ‘liquid’ securities, including bonds: </a:t>
            </a:r>
          </a:p>
          <a:p>
            <a:r>
              <a:rPr lang="en-GB" dirty="0"/>
              <a:t>Subsequent dynamic liquidity assessment (IBIA) – ‘seasoned’ bonds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031676"/>
            <a:ext cx="8478606" cy="272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bwMode="auto">
          <a:xfrm>
            <a:off x="467544" y="5802901"/>
            <a:ext cx="1974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ctr" anchorCtr="0" compatLnSpc="1">
            <a:prstTxWarp prst="textNoShape">
              <a:avLst/>
            </a:prstTxWarp>
            <a:spAutoFit/>
          </a:bodyPr>
          <a:lstStyle/>
          <a:p>
            <a:r>
              <a:rPr lang="en-GB" b="0" i="0" dirty="0">
                <a:latin typeface="Calibri Light"/>
                <a:cs typeface="Calibri Light"/>
              </a:rPr>
              <a:t>(Subject to change)</a:t>
            </a:r>
          </a:p>
        </p:txBody>
      </p:sp>
    </p:spTree>
    <p:extLst>
      <p:ext uri="{BB962C8B-B14F-4D97-AF65-F5344CB8AC3E}">
        <p14:creationId xmlns:p14="http://schemas.microsoft.com/office/powerpoint/2010/main" val="99760630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MiFID II/R sets out a definition for Transparency:</a:t>
            </a:r>
          </a:p>
          <a:p>
            <a:r>
              <a:rPr lang="en-GB" dirty="0"/>
              <a:t>Draft waivers and deferrals</a:t>
            </a:r>
          </a:p>
        </p:txBody>
      </p:sp>
      <p:sp>
        <p:nvSpPr>
          <p:cNvPr id="6" name="TextBox 5"/>
          <p:cNvSpPr txBox="1"/>
          <p:nvPr/>
        </p:nvSpPr>
        <p:spPr bwMode="auto">
          <a:xfrm>
            <a:off x="6876256" y="1298829"/>
            <a:ext cx="15121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r>
              <a:rPr lang="en-US" sz="1200" b="1" i="1" dirty="0">
                <a:solidFill>
                  <a:schemeClr val="tx2"/>
                </a:solidFill>
                <a:latin typeface="Calibri Light"/>
                <a:cs typeface="Calibri Light"/>
              </a:rPr>
              <a:t>RTS  2: Articles 9 &amp; 13</a:t>
            </a:r>
          </a:p>
        </p:txBody>
      </p:sp>
      <p:sp>
        <p:nvSpPr>
          <p:cNvPr id="7" name="Content Placeholder 2"/>
          <p:cNvSpPr>
            <a:spLocks noGrp="1"/>
          </p:cNvSpPr>
          <p:nvPr>
            <p:ph idx="1"/>
          </p:nvPr>
        </p:nvSpPr>
        <p:spPr>
          <a:xfrm>
            <a:off x="683568" y="1196752"/>
            <a:ext cx="8229600" cy="5112568"/>
          </a:xfrm>
        </p:spPr>
        <p:txBody>
          <a:bodyPr/>
          <a:lstStyle/>
          <a:p>
            <a:pPr marL="0" indent="0">
              <a:spcBef>
                <a:spcPts val="0"/>
              </a:spcBef>
              <a:buNone/>
            </a:pPr>
            <a:r>
              <a:rPr lang="en-GB" b="1" dirty="0"/>
              <a:t>Large in scale (LIS)</a:t>
            </a:r>
          </a:p>
          <a:p>
            <a:pPr marL="0" indent="0">
              <a:spcBef>
                <a:spcPts val="0"/>
              </a:spcBef>
              <a:buNone/>
            </a:pPr>
            <a:endParaRPr lang="en-GB" dirty="0"/>
          </a:p>
          <a:p>
            <a:pPr marL="0" indent="0">
              <a:spcBef>
                <a:spcPts val="0"/>
              </a:spcBef>
              <a:buNone/>
            </a:pPr>
            <a:r>
              <a:rPr lang="en-GB" u="sng" dirty="0"/>
              <a:t>Pre-trade: for RMs, MTFs, OTFs, and SIs</a:t>
            </a:r>
          </a:p>
          <a:p>
            <a:pPr marL="0" indent="0">
              <a:spcBef>
                <a:spcPts val="0"/>
              </a:spcBef>
              <a:buNone/>
            </a:pPr>
            <a:r>
              <a:rPr lang="en-GB" dirty="0"/>
              <a:t>An order is considered large in scale compared with standard market size if its equal to or larger than a determination of standard market size for the class of instrument. The threshold is calculated based on a percentile threshold of the distribution of trade sizes for the class of instrument.</a:t>
            </a:r>
          </a:p>
          <a:p>
            <a:pPr marL="0" indent="0">
              <a:spcBef>
                <a:spcPts val="0"/>
              </a:spcBef>
              <a:buNone/>
            </a:pPr>
            <a:endParaRPr lang="en-GB" dirty="0"/>
          </a:p>
          <a:p>
            <a:pPr marL="0" indent="0">
              <a:spcBef>
                <a:spcPts val="0"/>
              </a:spcBef>
              <a:buNone/>
            </a:pPr>
            <a:endParaRPr lang="en-GB" u="sng" dirty="0"/>
          </a:p>
          <a:p>
            <a:pPr marL="0" indent="0">
              <a:spcBef>
                <a:spcPts val="0"/>
              </a:spcBef>
              <a:buNone/>
            </a:pPr>
            <a:r>
              <a:rPr lang="en-GB" u="sng" dirty="0"/>
              <a:t>Post-trade: for RMs, MTFs, OTFs, SIs, and other investment firms</a:t>
            </a:r>
          </a:p>
          <a:p>
            <a:pPr marL="0" indent="0">
              <a:spcBef>
                <a:spcPts val="0"/>
              </a:spcBef>
              <a:buNone/>
            </a:pPr>
            <a:r>
              <a:rPr lang="en-GB" dirty="0"/>
              <a:t>A transaction is considered large in scale compared with standard market size if its equal to or larger than a determination of standard market size for the class of instrument. The threshold is calculated based on a percentile threshold of the distribution of trade sizes for the class of instrument.</a:t>
            </a:r>
          </a:p>
          <a:p>
            <a:pPr marL="0" indent="0">
              <a:spcBef>
                <a:spcPts val="0"/>
              </a:spcBef>
              <a:buNone/>
            </a:pPr>
            <a:endParaRPr lang="en-GB" dirty="0"/>
          </a:p>
          <a:p>
            <a:pPr marL="0" indent="0">
              <a:spcBef>
                <a:spcPts val="0"/>
              </a:spcBef>
              <a:buNone/>
            </a:pPr>
            <a:r>
              <a:rPr lang="en-GB" dirty="0"/>
              <a:t>  </a:t>
            </a:r>
          </a:p>
          <a:p>
            <a:pPr marL="0" indent="0">
              <a:spcBef>
                <a:spcPts val="0"/>
              </a:spcBef>
              <a:buNone/>
            </a:pPr>
            <a:endParaRPr lang="en-GB" dirty="0"/>
          </a:p>
        </p:txBody>
      </p:sp>
    </p:spTree>
    <p:extLst>
      <p:ext uri="{BB962C8B-B14F-4D97-AF65-F5344CB8AC3E}">
        <p14:creationId xmlns:p14="http://schemas.microsoft.com/office/powerpoint/2010/main" val="390071786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MiFID II/R sets out a definition for Transparency:</a:t>
            </a:r>
          </a:p>
          <a:p>
            <a:r>
              <a:rPr lang="en-GB" dirty="0"/>
              <a:t>Waivers and deferrals</a:t>
            </a:r>
          </a:p>
        </p:txBody>
      </p:sp>
      <p:sp>
        <p:nvSpPr>
          <p:cNvPr id="5" name="Content Placeholder 2"/>
          <p:cNvSpPr>
            <a:spLocks noGrp="1"/>
          </p:cNvSpPr>
          <p:nvPr>
            <p:ph idx="1"/>
          </p:nvPr>
        </p:nvSpPr>
        <p:spPr>
          <a:xfrm>
            <a:off x="467544" y="1340768"/>
            <a:ext cx="8229600" cy="4535760"/>
          </a:xfrm>
        </p:spPr>
        <p:txBody>
          <a:bodyPr/>
          <a:lstStyle/>
          <a:p>
            <a:pPr marL="0" indent="0">
              <a:spcBef>
                <a:spcPts val="0"/>
              </a:spcBef>
              <a:buNone/>
            </a:pPr>
            <a:r>
              <a:rPr lang="en-GB" b="1" dirty="0"/>
              <a:t>Size specific to the instrument (SSTI)</a:t>
            </a:r>
          </a:p>
          <a:p>
            <a:pPr marL="0" indent="0">
              <a:spcBef>
                <a:spcPts val="0"/>
              </a:spcBef>
              <a:buNone/>
            </a:pPr>
            <a:endParaRPr lang="en-GB" dirty="0"/>
          </a:p>
          <a:p>
            <a:pPr marL="0" indent="0">
              <a:spcBef>
                <a:spcPts val="0"/>
              </a:spcBef>
              <a:buNone/>
            </a:pPr>
            <a:r>
              <a:rPr lang="en-GB" u="sng" dirty="0"/>
              <a:t>Pre-trade: RMs, MTFs, OTFs, and SIs (for RFQ and voice trading systems)</a:t>
            </a:r>
          </a:p>
          <a:p>
            <a:pPr marL="0" indent="0">
              <a:spcBef>
                <a:spcPts val="0"/>
              </a:spcBef>
              <a:buNone/>
            </a:pPr>
            <a:r>
              <a:rPr lang="en-GB" dirty="0"/>
              <a:t>An actionable IOI is considered above the size specific to the financial instrument if its equal to or larger than a determination of the minimum size of an actionable IOI for the class of instrument. The threshold is calculated based on a percentile threshold of the distribution of trade sizes for the class of instrument.</a:t>
            </a:r>
          </a:p>
          <a:p>
            <a:pPr marL="0" indent="0">
              <a:spcBef>
                <a:spcPts val="0"/>
              </a:spcBef>
              <a:buNone/>
            </a:pPr>
            <a:endParaRPr lang="en-GB" b="1" dirty="0"/>
          </a:p>
          <a:p>
            <a:pPr marL="0" indent="0">
              <a:spcBef>
                <a:spcPts val="0"/>
              </a:spcBef>
              <a:buNone/>
            </a:pPr>
            <a:endParaRPr lang="en-GB" u="sng" dirty="0"/>
          </a:p>
          <a:p>
            <a:pPr marL="0" indent="0">
              <a:spcBef>
                <a:spcPts val="0"/>
              </a:spcBef>
              <a:buNone/>
            </a:pPr>
            <a:r>
              <a:rPr lang="en-GB" u="sng" dirty="0"/>
              <a:t>Post-trade: RMs, MTFs, OTFs, SIs, and other investment firms</a:t>
            </a:r>
          </a:p>
          <a:p>
            <a:pPr marL="0" indent="0">
              <a:spcBef>
                <a:spcPts val="0"/>
              </a:spcBef>
              <a:buNone/>
            </a:pPr>
            <a:r>
              <a:rPr lang="en-GB" dirty="0"/>
              <a:t>A transaction is considered above the size specific to the financial instrument if its equal to or larger than a determination of the minimum size of  transaction for the class of instrument. The threshold is calculated based on a percentile threshold of the distribution of trade sizes for the class of instrument.</a:t>
            </a:r>
          </a:p>
          <a:p>
            <a:pPr marL="0" indent="0">
              <a:spcBef>
                <a:spcPts val="0"/>
              </a:spcBef>
              <a:buNone/>
            </a:pPr>
            <a:endParaRPr lang="en-GB" b="1" dirty="0"/>
          </a:p>
          <a:p>
            <a:pPr marL="0" indent="0">
              <a:spcBef>
                <a:spcPts val="0"/>
              </a:spcBef>
              <a:buNone/>
            </a:pPr>
            <a:r>
              <a:rPr lang="en-GB" dirty="0"/>
              <a:t>  </a:t>
            </a:r>
          </a:p>
          <a:p>
            <a:pPr marL="0" indent="0">
              <a:spcBef>
                <a:spcPts val="0"/>
              </a:spcBef>
              <a:buNone/>
            </a:pPr>
            <a:endParaRPr lang="en-GB" dirty="0"/>
          </a:p>
        </p:txBody>
      </p:sp>
    </p:spTree>
    <p:extLst>
      <p:ext uri="{BB962C8B-B14F-4D97-AF65-F5344CB8AC3E}">
        <p14:creationId xmlns:p14="http://schemas.microsoft.com/office/powerpoint/2010/main" val="171879820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7544" y="116632"/>
            <a:ext cx="8207375" cy="980728"/>
          </a:xfrm>
        </p:spPr>
        <p:txBody>
          <a:bodyPr/>
          <a:lstStyle/>
          <a:p>
            <a:r>
              <a:rPr lang="en-GB" dirty="0"/>
              <a:t>MiFID II/R sets out a definition for Transparency:</a:t>
            </a:r>
          </a:p>
          <a:p>
            <a:r>
              <a:rPr lang="en-GB" dirty="0"/>
              <a:t>Systematic </a:t>
            </a:r>
            <a:r>
              <a:rPr lang="en-GB" dirty="0" err="1"/>
              <a:t>Internalisers</a:t>
            </a:r>
            <a:r>
              <a:rPr lang="en-GB" dirty="0"/>
              <a:t>  - Frequent, Systematic &amp; substantial tests:</a:t>
            </a:r>
          </a:p>
          <a:p>
            <a:endParaRPr lang="en-GB" dirty="0"/>
          </a:p>
        </p:txBody>
      </p:sp>
      <p:sp>
        <p:nvSpPr>
          <p:cNvPr id="7" name="Content Placeholder 2"/>
          <p:cNvSpPr>
            <a:spLocks noGrp="1"/>
          </p:cNvSpPr>
          <p:nvPr>
            <p:ph idx="1"/>
          </p:nvPr>
        </p:nvSpPr>
        <p:spPr>
          <a:xfrm>
            <a:off x="611560" y="988848"/>
            <a:ext cx="8229600" cy="5896535"/>
          </a:xfrm>
        </p:spPr>
        <p:txBody>
          <a:bodyPr/>
          <a:lstStyle/>
          <a:p>
            <a:pPr>
              <a:spcBef>
                <a:spcPts val="0"/>
              </a:spcBef>
            </a:pPr>
            <a:endParaRPr lang="en-GB" sz="1000" dirty="0"/>
          </a:p>
          <a:p>
            <a:pPr>
              <a:spcBef>
                <a:spcPts val="0"/>
              </a:spcBef>
            </a:pPr>
            <a:endParaRPr lang="en-GB" sz="1000" dirty="0"/>
          </a:p>
          <a:p>
            <a:pPr>
              <a:spcBef>
                <a:spcPts val="0"/>
              </a:spcBef>
            </a:pPr>
            <a:r>
              <a:rPr lang="en-GB" dirty="0"/>
              <a:t>MiFID II/R extends the SI regime (traditionally found in equities) to a broader range of financial instruments, including bonds.</a:t>
            </a:r>
          </a:p>
          <a:p>
            <a:pPr>
              <a:spcBef>
                <a:spcPts val="0"/>
              </a:spcBef>
            </a:pPr>
            <a:endParaRPr lang="en-GB" sz="1000" dirty="0"/>
          </a:p>
          <a:p>
            <a:pPr>
              <a:spcBef>
                <a:spcPts val="0"/>
              </a:spcBef>
            </a:pPr>
            <a:r>
              <a:rPr lang="en-GB" dirty="0"/>
              <a:t>It applies to an investment firm which, on an organised, </a:t>
            </a:r>
            <a:r>
              <a:rPr lang="en-GB" b="1" dirty="0"/>
              <a:t>frequent and systematic</a:t>
            </a:r>
            <a:r>
              <a:rPr lang="en-GB" dirty="0"/>
              <a:t>, </a:t>
            </a:r>
            <a:r>
              <a:rPr lang="en-GB" u="sng" dirty="0"/>
              <a:t>and</a:t>
            </a:r>
            <a:r>
              <a:rPr lang="en-GB" dirty="0"/>
              <a:t> </a:t>
            </a:r>
            <a:r>
              <a:rPr lang="en-GB" b="1" dirty="0"/>
              <a:t>substantial</a:t>
            </a:r>
            <a:r>
              <a:rPr lang="en-GB" dirty="0"/>
              <a:t> basis, deals on its own account by executing client orders outside a RM, MTF, or OTF.</a:t>
            </a:r>
          </a:p>
          <a:p>
            <a:pPr>
              <a:spcBef>
                <a:spcPts val="0"/>
              </a:spcBef>
            </a:pPr>
            <a:endParaRPr lang="en-GB" dirty="0"/>
          </a:p>
          <a:p>
            <a:pPr marL="0" indent="0">
              <a:spcBef>
                <a:spcPts val="0"/>
              </a:spcBef>
              <a:buNone/>
            </a:pPr>
            <a:r>
              <a:rPr lang="en-GB" u="sng" dirty="0"/>
              <a:t>Frequent and systematic test</a:t>
            </a:r>
          </a:p>
          <a:p>
            <a:pPr>
              <a:spcBef>
                <a:spcPts val="0"/>
              </a:spcBef>
            </a:pPr>
            <a:r>
              <a:rPr lang="en-GB" sz="1400" dirty="0"/>
              <a:t>For </a:t>
            </a:r>
            <a:r>
              <a:rPr lang="en-GB" sz="1400" b="1" dirty="0"/>
              <a:t>liquid bonds</a:t>
            </a:r>
            <a:r>
              <a:rPr lang="en-GB" sz="1400" dirty="0"/>
              <a:t>, this is where the number of trades during the last six months is equal to or larger than 2.5% of the total number of transactions in the relevant financial instruments in the EU executed on any venue or OTC during the same period. At a minimum, the firm should deal on its own account in the instrument once a week.</a:t>
            </a:r>
          </a:p>
          <a:p>
            <a:pPr>
              <a:spcBef>
                <a:spcPts val="0"/>
              </a:spcBef>
            </a:pPr>
            <a:r>
              <a:rPr lang="en-GB" sz="1400" dirty="0"/>
              <a:t>For </a:t>
            </a:r>
            <a:r>
              <a:rPr lang="en-GB" sz="1400" b="1" dirty="0"/>
              <a:t>illiquid bonds</a:t>
            </a:r>
            <a:r>
              <a:rPr lang="en-GB" sz="1400" dirty="0"/>
              <a:t>, this is where the firm has dealt on its own account OTC in the financial instrument on average once a week during the last six months.</a:t>
            </a:r>
          </a:p>
          <a:p>
            <a:pPr marL="0" indent="0">
              <a:spcBef>
                <a:spcPts val="0"/>
              </a:spcBef>
              <a:buNone/>
            </a:pPr>
            <a:endParaRPr lang="en-GB" sz="1400" u="sng" dirty="0"/>
          </a:p>
          <a:p>
            <a:pPr marL="0" indent="0">
              <a:spcBef>
                <a:spcPts val="0"/>
              </a:spcBef>
              <a:buNone/>
            </a:pPr>
            <a:r>
              <a:rPr lang="en-GB" u="sng" dirty="0"/>
              <a:t>Substantial test</a:t>
            </a:r>
          </a:p>
          <a:p>
            <a:pPr>
              <a:spcBef>
                <a:spcPts val="0"/>
              </a:spcBef>
            </a:pPr>
            <a:r>
              <a:rPr lang="en-GB" sz="1400" dirty="0"/>
              <a:t>The firm internalises on a substantial basis if the size of OTC trading on own account during the last six months is equal to or larger than:</a:t>
            </a:r>
          </a:p>
          <a:p>
            <a:pPr lvl="1">
              <a:spcBef>
                <a:spcPts val="0"/>
              </a:spcBef>
            </a:pPr>
            <a:r>
              <a:rPr lang="en-GB" sz="1400" b="1" dirty="0"/>
              <a:t>25% of the total nominal amount traded </a:t>
            </a:r>
            <a:r>
              <a:rPr lang="en-GB" sz="1400" dirty="0"/>
              <a:t>in that financial instrument executed by the investment firm on its own account or on behalf of clients, and carried out on any trading venue or OTC; or</a:t>
            </a:r>
          </a:p>
          <a:p>
            <a:pPr lvl="1">
              <a:spcBef>
                <a:spcPts val="0"/>
              </a:spcBef>
            </a:pPr>
            <a:r>
              <a:rPr lang="en-GB" sz="1400" b="1" dirty="0"/>
              <a:t>1% of the total nominal amount traded </a:t>
            </a:r>
            <a:r>
              <a:rPr lang="en-GB" sz="1400" dirty="0"/>
              <a:t>in that financial instrument executed in the EU and carried out on any EU trading venue or OTC.</a:t>
            </a:r>
          </a:p>
          <a:p>
            <a:pPr marL="0" indent="0">
              <a:spcBef>
                <a:spcPts val="0"/>
              </a:spcBef>
              <a:buNone/>
            </a:pPr>
            <a:endParaRPr lang="en-GB" u="sng" dirty="0"/>
          </a:p>
          <a:p>
            <a:pPr marL="0" indent="0">
              <a:spcBef>
                <a:spcPts val="0"/>
              </a:spcBef>
              <a:buNone/>
            </a:pPr>
            <a:r>
              <a:rPr lang="en-GB" dirty="0"/>
              <a:t>(subject to change)</a:t>
            </a:r>
          </a:p>
          <a:p>
            <a:pPr marL="0" indent="0">
              <a:spcBef>
                <a:spcPts val="0"/>
              </a:spcBef>
              <a:buNone/>
            </a:pPr>
            <a:endParaRPr lang="en-GB" dirty="0"/>
          </a:p>
        </p:txBody>
      </p:sp>
    </p:spTree>
    <p:extLst>
      <p:ext uri="{BB962C8B-B14F-4D97-AF65-F5344CB8AC3E}">
        <p14:creationId xmlns:p14="http://schemas.microsoft.com/office/powerpoint/2010/main" val="32701951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5688632"/>
          </a:xfrm>
        </p:spPr>
        <p:txBody>
          <a:bodyPr/>
          <a:lstStyle/>
          <a:p>
            <a:pPr>
              <a:spcBef>
                <a:spcPts val="0"/>
              </a:spcBef>
            </a:pPr>
            <a:r>
              <a:rPr lang="en-GB" u="sng" dirty="0"/>
              <a:t>Determination</a:t>
            </a:r>
            <a:r>
              <a:rPr lang="en-GB" dirty="0"/>
              <a:t>:</a:t>
            </a:r>
          </a:p>
          <a:p>
            <a:pPr>
              <a:spcBef>
                <a:spcPts val="0"/>
              </a:spcBef>
            </a:pPr>
            <a:r>
              <a:rPr lang="en-GB" dirty="0"/>
              <a:t>For new instruments, the assessments shall only be considered once the data covers a minimum period of six weeks.</a:t>
            </a:r>
          </a:p>
          <a:p>
            <a:pPr>
              <a:spcBef>
                <a:spcPts val="0"/>
              </a:spcBef>
            </a:pPr>
            <a:r>
              <a:rPr lang="en-GB" dirty="0"/>
              <a:t>MiFID II/R allows firms to choose to opt-in to be a systematic </a:t>
            </a:r>
            <a:r>
              <a:rPr lang="en-GB" dirty="0" err="1"/>
              <a:t>internaliser</a:t>
            </a:r>
            <a:r>
              <a:rPr lang="en-GB" dirty="0"/>
              <a:t> for a financial instrument, even where it does not meet all or any of the quantitative criteria, provided it complies with the requirements for SIs.</a:t>
            </a:r>
          </a:p>
          <a:p>
            <a:pPr>
              <a:spcBef>
                <a:spcPts val="0"/>
              </a:spcBef>
            </a:pPr>
            <a:endParaRPr lang="en-GB" dirty="0"/>
          </a:p>
          <a:p>
            <a:pPr>
              <a:spcBef>
                <a:spcPts val="0"/>
              </a:spcBef>
            </a:pPr>
            <a:r>
              <a:rPr lang="en-GB" u="sng" dirty="0"/>
              <a:t>Requirements</a:t>
            </a:r>
            <a:r>
              <a:rPr lang="en-GB" dirty="0"/>
              <a:t>:</a:t>
            </a:r>
          </a:p>
          <a:p>
            <a:pPr>
              <a:spcBef>
                <a:spcPts val="0"/>
              </a:spcBef>
            </a:pPr>
            <a:r>
              <a:rPr lang="en-GB" dirty="0"/>
              <a:t>The investment firm will be identified in the case of an SI quote, whereas on a venue quotes will be averaged across all quoting firms and anonymized.</a:t>
            </a:r>
          </a:p>
          <a:p>
            <a:pPr>
              <a:spcBef>
                <a:spcPts val="0"/>
              </a:spcBef>
            </a:pPr>
            <a:r>
              <a:rPr lang="en-GB" dirty="0"/>
              <a:t>In the case of liquid bonds, SIs must make public firm quotes  to all their clients when (a) they are requested for a quote by a client, or (b) they agree to provide a quote. </a:t>
            </a:r>
          </a:p>
          <a:p>
            <a:pPr>
              <a:spcBef>
                <a:spcPts val="0"/>
              </a:spcBef>
              <a:buFont typeface="Wingdings" panose="05000000000000000000" pitchFamily="2" charset="2"/>
              <a:buChar char="§"/>
            </a:pPr>
            <a:r>
              <a:rPr lang="en-GB" dirty="0"/>
              <a:t>In the case of illiquid bonds, SIs must disclose firm quotes to their clients on request only where they agree to provide a quote.</a:t>
            </a:r>
          </a:p>
          <a:p>
            <a:pPr>
              <a:spcBef>
                <a:spcPts val="0"/>
              </a:spcBef>
              <a:buFont typeface="Wingdings" panose="05000000000000000000" pitchFamily="2" charset="2"/>
              <a:buChar char="§"/>
            </a:pPr>
            <a:endParaRPr lang="en-GB" dirty="0"/>
          </a:p>
          <a:p>
            <a:pPr>
              <a:spcBef>
                <a:spcPts val="0"/>
              </a:spcBef>
              <a:buFont typeface="Wingdings" panose="05000000000000000000" pitchFamily="2" charset="2"/>
              <a:buChar char="§"/>
            </a:pPr>
            <a:r>
              <a:rPr lang="en-GB" u="sng" dirty="0"/>
              <a:t>Discretion</a:t>
            </a:r>
            <a:r>
              <a:rPr lang="en-GB" dirty="0"/>
              <a:t>:</a:t>
            </a:r>
          </a:p>
          <a:p>
            <a:r>
              <a:rPr lang="en-GB" dirty="0"/>
              <a:t>SIs may update their quotes at any time, and may also withdraw quotes under exceptional circumstances.</a:t>
            </a:r>
          </a:p>
          <a:p>
            <a:r>
              <a:rPr lang="en-GB" dirty="0"/>
              <a:t>Notwithstanding, SIs are allowed to decide which clients have access to, and can execute on, their quotes, on the basis of their commercial policy and in an objective, non-discriminatory way (thus SIs retain control over their trading activity).</a:t>
            </a:r>
          </a:p>
          <a:p>
            <a:pPr>
              <a:spcBef>
                <a:spcPts val="0"/>
              </a:spcBef>
              <a:buFont typeface="Wingdings" panose="05000000000000000000" pitchFamily="2" charset="2"/>
              <a:buChar char="§"/>
            </a:pPr>
            <a:endParaRPr lang="en-GB" dirty="0"/>
          </a:p>
        </p:txBody>
      </p:sp>
      <p:sp>
        <p:nvSpPr>
          <p:cNvPr id="4" name="Text Placeholder 3"/>
          <p:cNvSpPr>
            <a:spLocks noGrp="1"/>
          </p:cNvSpPr>
          <p:nvPr>
            <p:ph type="body" sz="quarter" idx="10"/>
          </p:nvPr>
        </p:nvSpPr>
        <p:spPr>
          <a:xfrm>
            <a:off x="465199" y="72008"/>
            <a:ext cx="8207375" cy="980728"/>
          </a:xfrm>
        </p:spPr>
        <p:txBody>
          <a:bodyPr/>
          <a:lstStyle/>
          <a:p>
            <a:r>
              <a:rPr lang="en-GB" dirty="0"/>
              <a:t>MiFID II/R sets out a definition for Transparency:</a:t>
            </a:r>
          </a:p>
          <a:p>
            <a:r>
              <a:rPr lang="en-GB" dirty="0"/>
              <a:t>Systematic </a:t>
            </a:r>
            <a:r>
              <a:rPr lang="en-GB" dirty="0" err="1"/>
              <a:t>Internalisers</a:t>
            </a:r>
            <a:r>
              <a:rPr lang="en-GB" dirty="0"/>
              <a:t> – Determination, Requirements &amp; Discretion:</a:t>
            </a:r>
          </a:p>
          <a:p>
            <a:endParaRPr lang="en-GB" dirty="0"/>
          </a:p>
        </p:txBody>
      </p:sp>
    </p:spTree>
    <p:extLst>
      <p:ext uri="{BB962C8B-B14F-4D97-AF65-F5344CB8AC3E}">
        <p14:creationId xmlns:p14="http://schemas.microsoft.com/office/powerpoint/2010/main" val="412336708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Annex I - Best Execution – reporting criteria</a:t>
            </a:r>
          </a:p>
        </p:txBody>
      </p:sp>
      <p:pic>
        <p:nvPicPr>
          <p:cNvPr id="5" name="Picture 4"/>
          <p:cNvPicPr>
            <a:picLocks noChangeAspect="1"/>
          </p:cNvPicPr>
          <p:nvPr/>
        </p:nvPicPr>
        <p:blipFill>
          <a:blip r:embed="rId2"/>
          <a:stretch>
            <a:fillRect/>
          </a:stretch>
        </p:blipFill>
        <p:spPr>
          <a:xfrm>
            <a:off x="1691680" y="980728"/>
            <a:ext cx="5112568" cy="5863036"/>
          </a:xfrm>
          <a:prstGeom prst="rect">
            <a:avLst/>
          </a:prstGeom>
        </p:spPr>
      </p:pic>
    </p:spTree>
    <p:extLst>
      <p:ext uri="{BB962C8B-B14F-4D97-AF65-F5344CB8AC3E}">
        <p14:creationId xmlns:p14="http://schemas.microsoft.com/office/powerpoint/2010/main" val="264709334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Annex I - Best Execution – reporting criteria</a:t>
            </a:r>
          </a:p>
        </p:txBody>
      </p:sp>
      <p:pic>
        <p:nvPicPr>
          <p:cNvPr id="5" name="Picture 4"/>
          <p:cNvPicPr>
            <a:picLocks noChangeAspect="1"/>
          </p:cNvPicPr>
          <p:nvPr/>
        </p:nvPicPr>
        <p:blipFill>
          <a:blip r:embed="rId2"/>
          <a:stretch>
            <a:fillRect/>
          </a:stretch>
        </p:blipFill>
        <p:spPr>
          <a:xfrm>
            <a:off x="319980" y="1380703"/>
            <a:ext cx="8572500" cy="5000625"/>
          </a:xfrm>
          <a:prstGeom prst="rect">
            <a:avLst/>
          </a:prstGeom>
        </p:spPr>
      </p:pic>
    </p:spTree>
    <p:extLst>
      <p:ext uri="{BB962C8B-B14F-4D97-AF65-F5344CB8AC3E}">
        <p14:creationId xmlns:p14="http://schemas.microsoft.com/office/powerpoint/2010/main" val="413974275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Annex I - Best Execution – reporting criteria</a:t>
            </a:r>
          </a:p>
          <a:p>
            <a:endParaRPr lang="en-GB" dirty="0"/>
          </a:p>
        </p:txBody>
      </p:sp>
      <p:pic>
        <p:nvPicPr>
          <p:cNvPr id="5" name="Picture 4"/>
          <p:cNvPicPr>
            <a:picLocks noChangeAspect="1"/>
          </p:cNvPicPr>
          <p:nvPr/>
        </p:nvPicPr>
        <p:blipFill>
          <a:blip r:embed="rId2"/>
          <a:stretch>
            <a:fillRect/>
          </a:stretch>
        </p:blipFill>
        <p:spPr>
          <a:xfrm>
            <a:off x="1668016" y="1047148"/>
            <a:ext cx="5784304" cy="5766228"/>
          </a:xfrm>
          <a:prstGeom prst="rect">
            <a:avLst/>
          </a:prstGeom>
        </p:spPr>
      </p:pic>
    </p:spTree>
    <p:extLst>
      <p:ext uri="{BB962C8B-B14F-4D97-AF65-F5344CB8AC3E}">
        <p14:creationId xmlns:p14="http://schemas.microsoft.com/office/powerpoint/2010/main" val="116697387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8311" y="72008"/>
            <a:ext cx="8207375" cy="980728"/>
          </a:xfrm>
        </p:spPr>
        <p:txBody>
          <a:bodyPr/>
          <a:lstStyle/>
          <a:p>
            <a:r>
              <a:rPr lang="en-GB" dirty="0"/>
              <a:t>Annex I - Best Execution – reporting criteria</a:t>
            </a:r>
          </a:p>
          <a:p>
            <a:endParaRPr lang="en-GB" dirty="0"/>
          </a:p>
        </p:txBody>
      </p:sp>
      <p:pic>
        <p:nvPicPr>
          <p:cNvPr id="5" name="Picture 4"/>
          <p:cNvPicPr>
            <a:picLocks noChangeAspect="1"/>
          </p:cNvPicPr>
          <p:nvPr/>
        </p:nvPicPr>
        <p:blipFill>
          <a:blip r:embed="rId2"/>
          <a:stretch>
            <a:fillRect/>
          </a:stretch>
        </p:blipFill>
        <p:spPr>
          <a:xfrm>
            <a:off x="1519237" y="1052736"/>
            <a:ext cx="6105525" cy="2152650"/>
          </a:xfrm>
          <a:prstGeom prst="rect">
            <a:avLst/>
          </a:prstGeom>
        </p:spPr>
      </p:pic>
      <p:pic>
        <p:nvPicPr>
          <p:cNvPr id="7" name="Picture 6"/>
          <p:cNvPicPr>
            <a:picLocks noChangeAspect="1"/>
          </p:cNvPicPr>
          <p:nvPr/>
        </p:nvPicPr>
        <p:blipFill>
          <a:blip r:embed="rId3"/>
          <a:stretch>
            <a:fillRect/>
          </a:stretch>
        </p:blipFill>
        <p:spPr>
          <a:xfrm>
            <a:off x="1500187" y="3284984"/>
            <a:ext cx="6143625" cy="3305175"/>
          </a:xfrm>
          <a:prstGeom prst="rect">
            <a:avLst/>
          </a:prstGeom>
        </p:spPr>
      </p:pic>
    </p:spTree>
    <p:extLst>
      <p:ext uri="{BB962C8B-B14F-4D97-AF65-F5344CB8AC3E}">
        <p14:creationId xmlns:p14="http://schemas.microsoft.com/office/powerpoint/2010/main" val="256977602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Annex I - Best Execution – reporting criteria</a:t>
            </a:r>
          </a:p>
          <a:p>
            <a:endParaRPr lang="en-GB" dirty="0"/>
          </a:p>
        </p:txBody>
      </p:sp>
      <p:pic>
        <p:nvPicPr>
          <p:cNvPr id="5" name="Picture 4"/>
          <p:cNvPicPr>
            <a:picLocks noChangeAspect="1"/>
          </p:cNvPicPr>
          <p:nvPr/>
        </p:nvPicPr>
        <p:blipFill>
          <a:blip r:embed="rId2"/>
          <a:stretch>
            <a:fillRect/>
          </a:stretch>
        </p:blipFill>
        <p:spPr>
          <a:xfrm>
            <a:off x="1595437" y="1307554"/>
            <a:ext cx="5953125" cy="4857750"/>
          </a:xfrm>
          <a:prstGeom prst="rect">
            <a:avLst/>
          </a:prstGeom>
        </p:spPr>
      </p:pic>
    </p:spTree>
    <p:extLst>
      <p:ext uri="{BB962C8B-B14F-4D97-AF65-F5344CB8AC3E}">
        <p14:creationId xmlns:p14="http://schemas.microsoft.com/office/powerpoint/2010/main" val="12163825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Key objectives of MiFID II/R and the transparency requirements</a:t>
            </a:r>
            <a:endParaRPr lang="en-US" dirty="0"/>
          </a:p>
        </p:txBody>
      </p:sp>
      <p:sp>
        <p:nvSpPr>
          <p:cNvPr id="5" name="Content Placeholder 2"/>
          <p:cNvSpPr>
            <a:spLocks noGrp="1"/>
          </p:cNvSpPr>
          <p:nvPr>
            <p:ph idx="1"/>
          </p:nvPr>
        </p:nvSpPr>
        <p:spPr>
          <a:xfrm>
            <a:off x="395536" y="1288836"/>
            <a:ext cx="8229600" cy="5544616"/>
          </a:xfrm>
        </p:spPr>
        <p:txBody>
          <a:bodyPr/>
          <a:lstStyle/>
          <a:p>
            <a:pPr>
              <a:spcBef>
                <a:spcPts val="0"/>
              </a:spcBef>
            </a:pPr>
            <a:r>
              <a:rPr lang="en-GB" b="1" dirty="0"/>
              <a:t>Move OTC trading onto trading venues </a:t>
            </a:r>
            <a:r>
              <a:rPr lang="en-GB" dirty="0"/>
              <a:t>through a trading obligation for non-equites. E.g. Organized Trading Facility (OTF). Systematic Internalisers will also become more relevant for bond trading. </a:t>
            </a:r>
          </a:p>
          <a:p>
            <a:pPr>
              <a:spcBef>
                <a:spcPts val="0"/>
              </a:spcBef>
            </a:pPr>
            <a:endParaRPr lang="en-GB" dirty="0"/>
          </a:p>
          <a:p>
            <a:pPr>
              <a:spcBef>
                <a:spcPts val="0"/>
              </a:spcBef>
            </a:pPr>
            <a:r>
              <a:rPr lang="en-GB" b="1" dirty="0"/>
              <a:t>Increase transparency and create a price discovery mechanism, </a:t>
            </a:r>
            <a:r>
              <a:rPr lang="en-GB" dirty="0"/>
              <a:t>by expanding pre- and post-trade transparency requirements to non-equity instruments.</a:t>
            </a:r>
          </a:p>
          <a:p>
            <a:pPr>
              <a:spcBef>
                <a:spcPts val="0"/>
              </a:spcBef>
            </a:pPr>
            <a:endParaRPr lang="en-GB" dirty="0"/>
          </a:p>
          <a:p>
            <a:pPr>
              <a:spcBef>
                <a:spcPts val="0"/>
              </a:spcBef>
            </a:pPr>
            <a:r>
              <a:rPr lang="en-GB" b="1" dirty="0"/>
              <a:t>Preserve liquidity </a:t>
            </a:r>
            <a:r>
              <a:rPr lang="en-GB" dirty="0"/>
              <a:t>in already challenged markets: </a:t>
            </a:r>
          </a:p>
          <a:p>
            <a:pPr marL="0" indent="0">
              <a:spcBef>
                <a:spcPts val="0"/>
              </a:spcBef>
              <a:buNone/>
            </a:pPr>
            <a:endParaRPr lang="en-GB" dirty="0"/>
          </a:p>
          <a:p>
            <a:pPr marL="342900" indent="-342900">
              <a:spcBef>
                <a:spcPts val="0"/>
              </a:spcBef>
              <a:buAutoNum type="arabicParenR"/>
            </a:pPr>
            <a:r>
              <a:rPr lang="en-GB" dirty="0"/>
              <a:t>pre-trade waivers and post-trade deferrals</a:t>
            </a:r>
          </a:p>
          <a:p>
            <a:pPr marL="342900" indent="-342900">
              <a:spcBef>
                <a:spcPts val="0"/>
              </a:spcBef>
              <a:buAutoNum type="arabicParenR"/>
            </a:pPr>
            <a:r>
              <a:rPr lang="en-GB" dirty="0"/>
              <a:t>tailored approach to calibration of transparency requirements for different types of trading systems</a:t>
            </a:r>
          </a:p>
          <a:p>
            <a:pPr>
              <a:spcBef>
                <a:spcPts val="0"/>
              </a:spcBef>
            </a:pPr>
            <a:endParaRPr lang="en-GB" dirty="0"/>
          </a:p>
          <a:p>
            <a:pPr>
              <a:spcBef>
                <a:spcPts val="0"/>
              </a:spcBef>
            </a:pPr>
            <a:r>
              <a:rPr lang="en-GB" b="1" dirty="0"/>
              <a:t>Increase available data </a:t>
            </a:r>
            <a:r>
              <a:rPr lang="en-GB" dirty="0"/>
              <a:t>(so that market participants are informed as to the true level of potential transactions)</a:t>
            </a:r>
          </a:p>
          <a:p>
            <a:endParaRPr lang="en-US" dirty="0"/>
          </a:p>
        </p:txBody>
      </p:sp>
    </p:spTree>
    <p:extLst>
      <p:ext uri="{BB962C8B-B14F-4D97-AF65-F5344CB8AC3E}">
        <p14:creationId xmlns:p14="http://schemas.microsoft.com/office/powerpoint/2010/main" val="130496548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Annex I - Best Execution – reporting criteria</a:t>
            </a:r>
          </a:p>
          <a:p>
            <a:endParaRPr lang="en-GB" dirty="0"/>
          </a:p>
        </p:txBody>
      </p:sp>
      <p:pic>
        <p:nvPicPr>
          <p:cNvPr id="5" name="Picture 4"/>
          <p:cNvPicPr>
            <a:picLocks noChangeAspect="1"/>
          </p:cNvPicPr>
          <p:nvPr/>
        </p:nvPicPr>
        <p:blipFill>
          <a:blip r:embed="rId2"/>
          <a:stretch>
            <a:fillRect/>
          </a:stretch>
        </p:blipFill>
        <p:spPr>
          <a:xfrm>
            <a:off x="1495425" y="1390997"/>
            <a:ext cx="6153150" cy="4486275"/>
          </a:xfrm>
          <a:prstGeom prst="rect">
            <a:avLst/>
          </a:prstGeom>
        </p:spPr>
      </p:pic>
    </p:spTree>
    <p:extLst>
      <p:ext uri="{BB962C8B-B14F-4D97-AF65-F5344CB8AC3E}">
        <p14:creationId xmlns:p14="http://schemas.microsoft.com/office/powerpoint/2010/main" val="58504311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92092" y="72008"/>
            <a:ext cx="8207375" cy="980728"/>
          </a:xfrm>
        </p:spPr>
        <p:txBody>
          <a:bodyPr/>
          <a:lstStyle/>
          <a:p>
            <a:r>
              <a:rPr lang="en-GB" dirty="0"/>
              <a:t>Annex II - Draft transparency requirements: </a:t>
            </a:r>
          </a:p>
          <a:p>
            <a:r>
              <a:rPr lang="en-GB" dirty="0"/>
              <a:t>best execution – quality of execution – Top 5 venues</a:t>
            </a:r>
          </a:p>
          <a:p>
            <a:endParaRPr lang="en-GB" dirty="0"/>
          </a:p>
        </p:txBody>
      </p:sp>
      <p:sp>
        <p:nvSpPr>
          <p:cNvPr id="5" name="Content Placeholder 2"/>
          <p:cNvSpPr>
            <a:spLocks noGrp="1"/>
          </p:cNvSpPr>
          <p:nvPr>
            <p:ph idx="1"/>
          </p:nvPr>
        </p:nvSpPr>
        <p:spPr>
          <a:xfrm>
            <a:off x="467544" y="1556792"/>
            <a:ext cx="8229600" cy="5256584"/>
          </a:xfrm>
        </p:spPr>
        <p:txBody>
          <a:bodyPr/>
          <a:lstStyle/>
          <a:p>
            <a:r>
              <a:rPr lang="en-GB" dirty="0"/>
              <a:t>Description of any close links, conflicts of interests, and common ownerships with respect to any execution venues used to execute orders.</a:t>
            </a:r>
          </a:p>
          <a:p>
            <a:r>
              <a:rPr lang="en-GB" dirty="0"/>
              <a:t>Description of any specific arrangements with any execution venues regarding payments made or received, discounts, rebates or non-monitory benefits received.</a:t>
            </a:r>
          </a:p>
          <a:p>
            <a:r>
              <a:rPr lang="en-GB" dirty="0"/>
              <a:t>Explanation of how investment firms have used output from a consolidated tape provider to develop enhanced measures of execution quality or optimise and assess execution performances.</a:t>
            </a:r>
          </a:p>
          <a:p>
            <a:r>
              <a:rPr lang="en-GB" dirty="0"/>
              <a:t>Explanation of the factors that led to a change in the list of execution venues listed in the firm’s execution policy, if such a change occurred.</a:t>
            </a:r>
          </a:p>
          <a:p>
            <a:r>
              <a:rPr lang="en-GB" dirty="0"/>
              <a:t>Explanation of a change of client categorisation and how that affected execution arrangements.</a:t>
            </a:r>
          </a:p>
          <a:p>
            <a:r>
              <a:rPr lang="en-GB" dirty="0"/>
              <a:t>Explanation of other criteria taking precedence over immediate price and cost when executing retail client orders and how best possible result to client was achieved.</a:t>
            </a:r>
          </a:p>
          <a:p>
            <a:r>
              <a:rPr lang="en-GB" dirty="0"/>
              <a:t>Explanation of how investment firms make use of data and tools, on execution quality available from execution venues.</a:t>
            </a:r>
          </a:p>
          <a:p>
            <a:r>
              <a:rPr lang="en-GB" dirty="0"/>
              <a:t>Explanation of the relative importance of the following execution factors: Price, costs, speed, likelihood of execution or any other consideration - including qualitative factors.</a:t>
            </a:r>
          </a:p>
        </p:txBody>
      </p:sp>
      <p:sp>
        <p:nvSpPr>
          <p:cNvPr id="6" name="Title 1"/>
          <p:cNvSpPr>
            <a:spLocks noGrp="1"/>
          </p:cNvSpPr>
          <p:nvPr>
            <p:ph type="title"/>
          </p:nvPr>
        </p:nvSpPr>
        <p:spPr>
          <a:xfrm>
            <a:off x="508960" y="1052736"/>
            <a:ext cx="8229600" cy="710952"/>
          </a:xfrm>
        </p:spPr>
        <p:txBody>
          <a:bodyPr/>
          <a:lstStyle/>
          <a:p>
            <a:r>
              <a:rPr lang="en-GB" dirty="0"/>
              <a:t>Evidencing best execution and top 5 venues</a:t>
            </a:r>
          </a:p>
        </p:txBody>
      </p:sp>
    </p:spTree>
    <p:extLst>
      <p:ext uri="{BB962C8B-B14F-4D97-AF65-F5344CB8AC3E}">
        <p14:creationId xmlns:p14="http://schemas.microsoft.com/office/powerpoint/2010/main" val="45019413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dirty="0"/>
          </a:p>
          <a:p>
            <a:r>
              <a:rPr lang="en-GB" dirty="0"/>
              <a:t>Annex II - Draft transparency requirements: </a:t>
            </a:r>
          </a:p>
          <a:p>
            <a:r>
              <a:rPr lang="en-GB" dirty="0"/>
              <a:t>best execution – quality of execution – Top 5 venues</a:t>
            </a:r>
          </a:p>
          <a:p>
            <a:endParaRPr lang="en-GB" dirty="0"/>
          </a:p>
        </p:txBody>
      </p:sp>
      <p:pic>
        <p:nvPicPr>
          <p:cNvPr id="5" name="Picture 4"/>
          <p:cNvPicPr>
            <a:picLocks noChangeAspect="1"/>
          </p:cNvPicPr>
          <p:nvPr/>
        </p:nvPicPr>
        <p:blipFill>
          <a:blip r:embed="rId2"/>
          <a:stretch>
            <a:fillRect/>
          </a:stretch>
        </p:blipFill>
        <p:spPr>
          <a:xfrm>
            <a:off x="461962" y="1552575"/>
            <a:ext cx="8220075" cy="3752850"/>
          </a:xfrm>
          <a:prstGeom prst="rect">
            <a:avLst/>
          </a:prstGeom>
        </p:spPr>
      </p:pic>
    </p:spTree>
    <p:extLst>
      <p:ext uri="{BB962C8B-B14F-4D97-AF65-F5344CB8AC3E}">
        <p14:creationId xmlns:p14="http://schemas.microsoft.com/office/powerpoint/2010/main" val="44885523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dirty="0"/>
          </a:p>
          <a:p>
            <a:r>
              <a:rPr lang="en-GB" dirty="0"/>
              <a:t>Annex II - Draft transparency requirements: </a:t>
            </a:r>
          </a:p>
          <a:p>
            <a:r>
              <a:rPr lang="en-GB" dirty="0"/>
              <a:t>best execution – quality of execution – Top 5 venues</a:t>
            </a:r>
          </a:p>
          <a:p>
            <a:endParaRPr lang="en-GB" dirty="0"/>
          </a:p>
        </p:txBody>
      </p:sp>
      <p:pic>
        <p:nvPicPr>
          <p:cNvPr id="5" name="Picture 4"/>
          <p:cNvPicPr>
            <a:picLocks noChangeAspect="1"/>
          </p:cNvPicPr>
          <p:nvPr/>
        </p:nvPicPr>
        <p:blipFill>
          <a:blip r:embed="rId2"/>
          <a:stretch>
            <a:fillRect/>
          </a:stretch>
        </p:blipFill>
        <p:spPr>
          <a:xfrm>
            <a:off x="471487" y="1538287"/>
            <a:ext cx="8201025" cy="3781425"/>
          </a:xfrm>
          <a:prstGeom prst="rect">
            <a:avLst/>
          </a:prstGeom>
        </p:spPr>
      </p:pic>
    </p:spTree>
    <p:extLst>
      <p:ext uri="{BB962C8B-B14F-4D97-AF65-F5344CB8AC3E}">
        <p14:creationId xmlns:p14="http://schemas.microsoft.com/office/powerpoint/2010/main" val="72720699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dirty="0"/>
          </a:p>
          <a:p>
            <a:endParaRPr lang="en-GB" dirty="0"/>
          </a:p>
          <a:p>
            <a:r>
              <a:rPr lang="en-GB" dirty="0"/>
              <a:t>Annex II - Draft transparency requirements: </a:t>
            </a:r>
          </a:p>
          <a:p>
            <a:r>
              <a:rPr lang="en-GB" dirty="0"/>
              <a:t>best execution – quality of execution – Top 5 venues</a:t>
            </a:r>
          </a:p>
          <a:p>
            <a:endParaRPr lang="en-GB" dirty="0"/>
          </a:p>
          <a:p>
            <a:endParaRPr lang="en-GB" dirty="0"/>
          </a:p>
        </p:txBody>
      </p:sp>
      <p:pic>
        <p:nvPicPr>
          <p:cNvPr id="5" name="Picture 4"/>
          <p:cNvPicPr>
            <a:picLocks noChangeAspect="1"/>
          </p:cNvPicPr>
          <p:nvPr/>
        </p:nvPicPr>
        <p:blipFill>
          <a:blip r:embed="rId2"/>
          <a:stretch>
            <a:fillRect/>
          </a:stretch>
        </p:blipFill>
        <p:spPr>
          <a:xfrm>
            <a:off x="476250" y="1638300"/>
            <a:ext cx="8191500" cy="3581400"/>
          </a:xfrm>
          <a:prstGeom prst="rect">
            <a:avLst/>
          </a:prstGeom>
        </p:spPr>
      </p:pic>
    </p:spTree>
    <p:extLst>
      <p:ext uri="{BB962C8B-B14F-4D97-AF65-F5344CB8AC3E}">
        <p14:creationId xmlns:p14="http://schemas.microsoft.com/office/powerpoint/2010/main" val="40260126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MiFID II/R timeline </a:t>
            </a:r>
          </a:p>
        </p:txBody>
      </p:sp>
      <p:graphicFrame>
        <p:nvGraphicFramePr>
          <p:cNvPr id="7" name="Content Placeholder 9"/>
          <p:cNvGraphicFramePr>
            <a:graphicFrameLocks noGrp="1"/>
          </p:cNvGraphicFramePr>
          <p:nvPr>
            <p:ph idx="1"/>
            <p:extLst>
              <p:ext uri="{D42A27DB-BD31-4B8C-83A1-F6EECF244321}">
                <p14:modId xmlns:p14="http://schemas.microsoft.com/office/powerpoint/2010/main" val="1677878973"/>
              </p:ext>
            </p:extLst>
          </p:nvPr>
        </p:nvGraphicFramePr>
        <p:xfrm>
          <a:off x="611560" y="1700808"/>
          <a:ext cx="7920880"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owchart: Process 7"/>
          <p:cNvSpPr/>
          <p:nvPr/>
        </p:nvSpPr>
        <p:spPr>
          <a:xfrm>
            <a:off x="949622" y="3596124"/>
            <a:ext cx="2038202" cy="1074172"/>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lnSpc>
                <a:spcPct val="115000"/>
              </a:lnSpc>
              <a:spcBef>
                <a:spcPts val="0"/>
              </a:spcBef>
              <a:spcAft>
                <a:spcPts val="0"/>
              </a:spcAft>
              <a:buFont typeface="Symbol"/>
              <a:buChar char=""/>
            </a:pPr>
            <a:r>
              <a:rPr lang="en-GB" sz="1100" b="1" dirty="0">
                <a:effectLst/>
                <a:ea typeface="Calibri"/>
                <a:cs typeface="Times New Roman"/>
              </a:rPr>
              <a:t>Q3: ESMA final technical standards</a:t>
            </a:r>
            <a:endParaRPr lang="en-US" sz="1100" b="1" dirty="0">
              <a:effectLst/>
              <a:ea typeface="Calibri"/>
              <a:cs typeface="Times New Roman"/>
            </a:endParaRPr>
          </a:p>
          <a:p>
            <a:pPr marL="342900" marR="0" lvl="0" indent="-342900">
              <a:lnSpc>
                <a:spcPct val="115000"/>
              </a:lnSpc>
              <a:spcBef>
                <a:spcPts val="0"/>
              </a:spcBef>
              <a:spcAft>
                <a:spcPts val="1000"/>
              </a:spcAft>
              <a:buFont typeface="Symbol"/>
              <a:buChar char=""/>
            </a:pPr>
            <a:r>
              <a:rPr lang="en-GB" sz="1100" b="1" dirty="0">
                <a:effectLst/>
                <a:ea typeface="Calibri"/>
                <a:cs typeface="Times New Roman"/>
              </a:rPr>
              <a:t>Q3 2015/ Q1 2016: implementing measures finalized</a:t>
            </a:r>
            <a:endParaRPr lang="en-US" sz="1100" b="1" dirty="0">
              <a:effectLst/>
              <a:ea typeface="Calibri"/>
              <a:cs typeface="Times New Roman"/>
            </a:endParaRPr>
          </a:p>
        </p:txBody>
      </p:sp>
      <p:sp>
        <p:nvSpPr>
          <p:cNvPr id="9" name="Flowchart: Process 8"/>
          <p:cNvSpPr/>
          <p:nvPr/>
        </p:nvSpPr>
        <p:spPr>
          <a:xfrm>
            <a:off x="3491880" y="3573016"/>
            <a:ext cx="1944217" cy="1097280"/>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lnSpc>
                <a:spcPct val="115000"/>
              </a:lnSpc>
              <a:spcBef>
                <a:spcPts val="0"/>
              </a:spcBef>
              <a:spcAft>
                <a:spcPts val="0"/>
              </a:spcAft>
              <a:buFont typeface="Symbol"/>
              <a:buChar char=""/>
            </a:pPr>
            <a:r>
              <a:rPr lang="en-GB" sz="1100" b="1" dirty="0">
                <a:effectLst/>
                <a:ea typeface="Calibri"/>
                <a:cs typeface="Times New Roman"/>
              </a:rPr>
              <a:t>Q1: MiFID II/R  originally scheduled to take effect</a:t>
            </a:r>
            <a:endParaRPr lang="en-US" sz="1100" b="1" dirty="0">
              <a:effectLst/>
              <a:ea typeface="Calibri"/>
              <a:cs typeface="Times New Roman"/>
            </a:endParaRPr>
          </a:p>
          <a:p>
            <a:pPr marL="457200" marR="0">
              <a:lnSpc>
                <a:spcPct val="115000"/>
              </a:lnSpc>
              <a:spcBef>
                <a:spcPts val="0"/>
              </a:spcBef>
              <a:spcAft>
                <a:spcPts val="1000"/>
              </a:spcAft>
            </a:pPr>
            <a:r>
              <a:rPr lang="en-GB" sz="1100" b="1" dirty="0">
                <a:effectLst/>
                <a:ea typeface="Calibri"/>
                <a:cs typeface="Times New Roman"/>
              </a:rPr>
              <a:t> </a:t>
            </a:r>
            <a:endParaRPr lang="en-US" sz="1100" b="1" dirty="0">
              <a:effectLst/>
              <a:ea typeface="Calibri"/>
              <a:cs typeface="Times New Roman"/>
            </a:endParaRPr>
          </a:p>
        </p:txBody>
      </p:sp>
      <p:sp>
        <p:nvSpPr>
          <p:cNvPr id="10" name="Flowchart: Process 9"/>
          <p:cNvSpPr/>
          <p:nvPr/>
        </p:nvSpPr>
        <p:spPr>
          <a:xfrm>
            <a:off x="5868144" y="3596124"/>
            <a:ext cx="1944216" cy="1074172"/>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lnSpc>
                <a:spcPct val="115000"/>
              </a:lnSpc>
              <a:spcBef>
                <a:spcPts val="0"/>
              </a:spcBef>
              <a:spcAft>
                <a:spcPts val="0"/>
              </a:spcAft>
              <a:buFont typeface="Symbol"/>
              <a:buChar char=""/>
            </a:pPr>
            <a:r>
              <a:rPr lang="en-GB" sz="1100" b="1" dirty="0">
                <a:effectLst/>
                <a:ea typeface="Calibri"/>
                <a:cs typeface="Times New Roman"/>
              </a:rPr>
              <a:t>Q1: Expected date for MiFID II/R to take effect</a:t>
            </a:r>
            <a:endParaRPr lang="en-US" sz="1100" b="1" dirty="0">
              <a:effectLst/>
              <a:ea typeface="Calibri"/>
              <a:cs typeface="Times New Roman"/>
            </a:endParaRPr>
          </a:p>
          <a:p>
            <a:pPr marL="457200" marR="0">
              <a:lnSpc>
                <a:spcPct val="115000"/>
              </a:lnSpc>
              <a:spcBef>
                <a:spcPts val="0"/>
              </a:spcBef>
              <a:spcAft>
                <a:spcPts val="1000"/>
              </a:spcAft>
            </a:pPr>
            <a:r>
              <a:rPr lang="en-GB" sz="1100" dirty="0">
                <a:effectLst/>
                <a:ea typeface="Calibri"/>
                <a:cs typeface="Times New Roman"/>
              </a:rPr>
              <a:t> </a:t>
            </a:r>
            <a:endParaRPr lang="en-US" sz="1100" dirty="0">
              <a:effectLst/>
              <a:ea typeface="Calibri"/>
              <a:cs typeface="Times New Roman"/>
            </a:endParaRPr>
          </a:p>
        </p:txBody>
      </p:sp>
    </p:spTree>
    <p:extLst>
      <p:ext uri="{BB962C8B-B14F-4D97-AF65-F5344CB8AC3E}">
        <p14:creationId xmlns:p14="http://schemas.microsoft.com/office/powerpoint/2010/main" val="23922000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The new market structure paradigm</a:t>
            </a:r>
          </a:p>
        </p:txBody>
      </p:sp>
      <p:sp>
        <p:nvSpPr>
          <p:cNvPr id="63" name="Flowchart: Alternate Process 62"/>
          <p:cNvSpPr/>
          <p:nvPr/>
        </p:nvSpPr>
        <p:spPr bwMode="auto">
          <a:xfrm>
            <a:off x="5004048" y="1268760"/>
            <a:ext cx="3859823" cy="2694631"/>
          </a:xfrm>
          <a:prstGeom prst="flowChartAlternateProcess">
            <a:avLst/>
          </a:prstGeom>
          <a:solidFill>
            <a:srgbClr val="002060"/>
          </a:solidFill>
          <a:ln w="6350" cap="flat" cmpd="sng" algn="ctr">
            <a:noFill/>
            <a:prstDash val="solid"/>
            <a:round/>
            <a:headEnd type="none" w="med" len="med"/>
            <a:tailEnd type="none" w="med" len="med"/>
          </a:ln>
          <a:effectLst/>
          <a:extLst/>
        </p:spPr>
        <p:txBody>
          <a:bodyPr vert="horz" wrap="none" lIns="84406" tIns="42203" rIns="84406" bIns="42203" numCol="1" rtlCol="0" anchor="ctr" anchorCtr="0" compatLnSpc="1">
            <a:prstTxWarp prst="textNoShape">
              <a:avLst/>
            </a:prstTxWarp>
          </a:bodyPr>
          <a:lstStyle/>
          <a:p>
            <a:pPr algn="ctr" defTabSz="844083"/>
            <a:endParaRPr lang="en-GB" sz="1292" kern="0" dirty="0">
              <a:latin typeface="+mn-lt"/>
              <a:ea typeface="+mj-ea"/>
            </a:endParaRPr>
          </a:p>
        </p:txBody>
      </p:sp>
      <p:sp>
        <p:nvSpPr>
          <p:cNvPr id="64" name="Flowchart: Alternate Process 63"/>
          <p:cNvSpPr/>
          <p:nvPr/>
        </p:nvSpPr>
        <p:spPr bwMode="auto">
          <a:xfrm>
            <a:off x="163824" y="1271516"/>
            <a:ext cx="4712677" cy="2694631"/>
          </a:xfrm>
          <a:prstGeom prst="flowChartAlternateProcess">
            <a:avLst/>
          </a:prstGeom>
          <a:solidFill>
            <a:srgbClr val="002060"/>
          </a:solidFill>
          <a:ln w="6350" cap="flat" cmpd="sng" algn="ctr">
            <a:noFill/>
            <a:prstDash val="solid"/>
            <a:round/>
            <a:headEnd type="none" w="med" len="med"/>
            <a:tailEnd type="none" w="med" len="med"/>
          </a:ln>
          <a:effectLst/>
          <a:extLst/>
        </p:spPr>
        <p:txBody>
          <a:bodyPr vert="horz" wrap="none" lIns="84406" tIns="42203" rIns="84406" bIns="42203" numCol="1" rtlCol="0" anchor="ctr" anchorCtr="0" compatLnSpc="1">
            <a:prstTxWarp prst="textNoShape">
              <a:avLst/>
            </a:prstTxWarp>
          </a:bodyPr>
          <a:lstStyle/>
          <a:p>
            <a:pPr algn="ctr" defTabSz="844083"/>
            <a:endParaRPr lang="en-GB" sz="1292" kern="0" dirty="0">
              <a:latin typeface="+mn-lt"/>
              <a:ea typeface="+mj-ea"/>
            </a:endParaRPr>
          </a:p>
        </p:txBody>
      </p:sp>
      <p:sp>
        <p:nvSpPr>
          <p:cNvPr id="65" name="Rounded Rectangle 64"/>
          <p:cNvSpPr/>
          <p:nvPr/>
        </p:nvSpPr>
        <p:spPr bwMode="auto">
          <a:xfrm>
            <a:off x="374839" y="2000963"/>
            <a:ext cx="1336431" cy="703385"/>
          </a:xfrm>
          <a:prstGeom prst="roundRect">
            <a:avLst/>
          </a:prstGeom>
          <a:solidFill>
            <a:schemeClr val="bg1">
              <a:lumMod val="85000"/>
            </a:schemeClr>
          </a:solidFill>
          <a:ln w="6350" cap="flat" cmpd="sng" algn="ctr">
            <a:noFill/>
            <a:prstDash val="solid"/>
            <a:round/>
            <a:headEnd type="none" w="med" len="med"/>
            <a:tailEnd type="none" w="med" len="med"/>
          </a:ln>
          <a:effectLst/>
          <a:extLst/>
        </p:spPr>
        <p:txBody>
          <a:bodyPr vert="horz" wrap="square" lIns="84406" tIns="42203" rIns="84406" bIns="42203" numCol="1" rtlCol="0" anchor="ctr" anchorCtr="0" compatLnSpc="1">
            <a:prstTxWarp prst="textNoShape">
              <a:avLst/>
            </a:prstTxWarp>
          </a:bodyPr>
          <a:lstStyle/>
          <a:p>
            <a:pPr algn="ctr" defTabSz="844083"/>
            <a:r>
              <a:rPr lang="en-GB" sz="1477" kern="0" dirty="0">
                <a:solidFill>
                  <a:srgbClr val="000000"/>
                </a:solidFill>
                <a:latin typeface="+mn-lt"/>
                <a:ea typeface="+mj-ea"/>
                <a:cs typeface="Calibri" panose="020F0502020204030204" pitchFamily="34" charset="0"/>
              </a:rPr>
              <a:t>Regulated Market</a:t>
            </a:r>
          </a:p>
        </p:txBody>
      </p:sp>
      <p:sp>
        <p:nvSpPr>
          <p:cNvPr id="66" name="Rounded Rectangle 65"/>
          <p:cNvSpPr/>
          <p:nvPr/>
        </p:nvSpPr>
        <p:spPr bwMode="auto">
          <a:xfrm>
            <a:off x="1851947" y="2000963"/>
            <a:ext cx="1336431" cy="703385"/>
          </a:xfrm>
          <a:prstGeom prst="roundRect">
            <a:avLst/>
          </a:prstGeom>
          <a:solidFill>
            <a:schemeClr val="bg1">
              <a:lumMod val="85000"/>
            </a:schemeClr>
          </a:solidFill>
          <a:ln w="6350" cap="flat" cmpd="sng" algn="ctr">
            <a:noFill/>
            <a:prstDash val="solid"/>
            <a:round/>
            <a:headEnd type="none" w="med" len="med"/>
            <a:tailEnd type="none" w="med" len="med"/>
          </a:ln>
          <a:effectLst/>
          <a:extLst/>
        </p:spPr>
        <p:txBody>
          <a:bodyPr vert="horz" wrap="square" lIns="84406" tIns="42203" rIns="84406" bIns="42203" numCol="1" rtlCol="0" anchor="ctr" anchorCtr="0" compatLnSpc="1">
            <a:prstTxWarp prst="textNoShape">
              <a:avLst/>
            </a:prstTxWarp>
          </a:bodyPr>
          <a:lstStyle/>
          <a:p>
            <a:pPr algn="ctr" defTabSz="844083"/>
            <a:r>
              <a:rPr lang="en-GB" sz="1477" kern="0" dirty="0">
                <a:solidFill>
                  <a:srgbClr val="000000"/>
                </a:solidFill>
                <a:latin typeface="+mn-lt"/>
                <a:ea typeface="+mj-ea"/>
                <a:cs typeface="Calibri" panose="020F0502020204030204" pitchFamily="34" charset="0"/>
              </a:rPr>
              <a:t>Multilateral Trading Facility</a:t>
            </a:r>
          </a:p>
        </p:txBody>
      </p:sp>
      <p:sp>
        <p:nvSpPr>
          <p:cNvPr id="67" name="Rounded Rectangle 66"/>
          <p:cNvSpPr/>
          <p:nvPr/>
        </p:nvSpPr>
        <p:spPr bwMode="auto">
          <a:xfrm>
            <a:off x="3329055" y="2000963"/>
            <a:ext cx="1336431" cy="703385"/>
          </a:xfrm>
          <a:prstGeom prst="roundRect">
            <a:avLst/>
          </a:prstGeom>
          <a:solidFill>
            <a:schemeClr val="bg1">
              <a:lumMod val="85000"/>
            </a:schemeClr>
          </a:solidFill>
          <a:ln w="6350" cap="flat" cmpd="sng" algn="ctr">
            <a:noFill/>
            <a:prstDash val="solid"/>
            <a:round/>
            <a:headEnd type="none" w="med" len="med"/>
            <a:tailEnd type="none" w="med" len="med"/>
          </a:ln>
          <a:effectLst/>
          <a:extLst/>
        </p:spPr>
        <p:txBody>
          <a:bodyPr vert="horz" wrap="square" lIns="84406" tIns="42203" rIns="84406" bIns="42203" numCol="1" rtlCol="0" anchor="ctr" anchorCtr="0" compatLnSpc="1">
            <a:prstTxWarp prst="textNoShape">
              <a:avLst/>
            </a:prstTxWarp>
          </a:bodyPr>
          <a:lstStyle/>
          <a:p>
            <a:pPr algn="ctr" defTabSz="844083"/>
            <a:r>
              <a:rPr lang="en-GB" sz="1477" kern="0" dirty="0">
                <a:solidFill>
                  <a:srgbClr val="FF0000"/>
                </a:solidFill>
                <a:latin typeface="+mn-lt"/>
                <a:ea typeface="+mj-ea"/>
                <a:cs typeface="Calibri" panose="020F0502020204030204" pitchFamily="34" charset="0"/>
              </a:rPr>
              <a:t>Organised Trading Facility*</a:t>
            </a:r>
          </a:p>
        </p:txBody>
      </p:sp>
      <p:sp>
        <p:nvSpPr>
          <p:cNvPr id="68" name="Rounded Rectangle 67"/>
          <p:cNvSpPr/>
          <p:nvPr/>
        </p:nvSpPr>
        <p:spPr bwMode="auto">
          <a:xfrm>
            <a:off x="5276609" y="1998207"/>
            <a:ext cx="2461846" cy="703385"/>
          </a:xfrm>
          <a:prstGeom prst="roundRect">
            <a:avLst/>
          </a:prstGeom>
          <a:solidFill>
            <a:schemeClr val="bg1">
              <a:lumMod val="85000"/>
            </a:schemeClr>
          </a:solidFill>
          <a:ln w="6350" cap="flat" cmpd="sng" algn="ctr">
            <a:noFill/>
            <a:prstDash val="solid"/>
            <a:round/>
            <a:headEnd type="none" w="med" len="med"/>
            <a:tailEnd type="none" w="med" len="med"/>
          </a:ln>
          <a:effectLst/>
          <a:extLst/>
        </p:spPr>
        <p:txBody>
          <a:bodyPr vert="horz" wrap="square" lIns="84406" tIns="42203" rIns="84406" bIns="42203" numCol="1" rtlCol="0" anchor="ctr" anchorCtr="0" compatLnSpc="1">
            <a:prstTxWarp prst="textNoShape">
              <a:avLst/>
            </a:prstTxWarp>
          </a:bodyPr>
          <a:lstStyle/>
          <a:p>
            <a:pPr algn="ctr" defTabSz="844083"/>
            <a:r>
              <a:rPr lang="en-GB" sz="1477" kern="0" dirty="0">
                <a:solidFill>
                  <a:srgbClr val="FF0000"/>
                </a:solidFill>
                <a:latin typeface="+mn-lt"/>
                <a:ea typeface="+mj-ea"/>
                <a:cs typeface="Calibri" panose="020F0502020204030204" pitchFamily="34" charset="0"/>
              </a:rPr>
              <a:t>Systematic </a:t>
            </a:r>
            <a:r>
              <a:rPr lang="en-GB" sz="1477" kern="0" dirty="0" err="1">
                <a:solidFill>
                  <a:srgbClr val="FF0000"/>
                </a:solidFill>
                <a:latin typeface="+mn-lt"/>
                <a:ea typeface="+mj-ea"/>
                <a:cs typeface="Calibri" panose="020F0502020204030204" pitchFamily="34" charset="0"/>
              </a:rPr>
              <a:t>Internaliser</a:t>
            </a:r>
            <a:r>
              <a:rPr lang="en-GB" sz="1477" kern="0" dirty="0">
                <a:solidFill>
                  <a:srgbClr val="FF0000"/>
                </a:solidFill>
                <a:latin typeface="+mn-lt"/>
                <a:ea typeface="+mj-ea"/>
                <a:cs typeface="Calibri" panose="020F0502020204030204" pitchFamily="34" charset="0"/>
              </a:rPr>
              <a:t>*</a:t>
            </a:r>
          </a:p>
        </p:txBody>
      </p:sp>
      <p:sp>
        <p:nvSpPr>
          <p:cNvPr id="69" name="Rounded Rectangle 68"/>
          <p:cNvSpPr/>
          <p:nvPr/>
        </p:nvSpPr>
        <p:spPr bwMode="auto">
          <a:xfrm>
            <a:off x="7879132" y="1998207"/>
            <a:ext cx="914400" cy="703385"/>
          </a:xfrm>
          <a:prstGeom prst="roundRect">
            <a:avLst/>
          </a:prstGeom>
          <a:solidFill>
            <a:schemeClr val="bg1">
              <a:lumMod val="85000"/>
            </a:schemeClr>
          </a:solidFill>
          <a:ln w="6350" cap="flat" cmpd="sng" algn="ctr">
            <a:noFill/>
            <a:prstDash val="solid"/>
            <a:round/>
            <a:headEnd type="none" w="med" len="med"/>
            <a:tailEnd type="none" w="med" len="med"/>
          </a:ln>
          <a:effectLst/>
          <a:extLst/>
        </p:spPr>
        <p:txBody>
          <a:bodyPr vert="horz" wrap="square" lIns="84406" tIns="42203" rIns="84406" bIns="42203" numCol="1" rtlCol="0" anchor="ctr" anchorCtr="0" compatLnSpc="1">
            <a:prstTxWarp prst="textNoShape">
              <a:avLst/>
            </a:prstTxWarp>
          </a:bodyPr>
          <a:lstStyle/>
          <a:p>
            <a:pPr algn="ctr" defTabSz="844083"/>
            <a:r>
              <a:rPr lang="en-GB" sz="1477" kern="0" dirty="0">
                <a:solidFill>
                  <a:srgbClr val="000000"/>
                </a:solidFill>
                <a:latin typeface="+mn-lt"/>
                <a:ea typeface="+mj-ea"/>
                <a:cs typeface="Calibri" panose="020F0502020204030204" pitchFamily="34" charset="0"/>
              </a:rPr>
              <a:t>Over-the-Counter</a:t>
            </a:r>
          </a:p>
        </p:txBody>
      </p:sp>
      <p:sp>
        <p:nvSpPr>
          <p:cNvPr id="70" name="TextBox 69"/>
          <p:cNvSpPr txBox="1"/>
          <p:nvPr/>
        </p:nvSpPr>
        <p:spPr>
          <a:xfrm>
            <a:off x="374839" y="1490226"/>
            <a:ext cx="3868615" cy="348109"/>
          </a:xfrm>
          <a:prstGeom prst="rect">
            <a:avLst/>
          </a:prstGeom>
          <a:noFill/>
        </p:spPr>
        <p:txBody>
          <a:bodyPr wrap="square" rtlCol="0">
            <a:spAutoFit/>
          </a:bodyPr>
          <a:lstStyle/>
          <a:p>
            <a:pPr defTabSz="844083" fontAlgn="auto">
              <a:spcBef>
                <a:spcPts val="0"/>
              </a:spcBef>
              <a:spcAft>
                <a:spcPts val="0"/>
              </a:spcAft>
            </a:pPr>
            <a:r>
              <a:rPr lang="en-GB" sz="1662" kern="0" dirty="0">
                <a:solidFill>
                  <a:schemeClr val="bg1"/>
                </a:solidFill>
                <a:latin typeface="+mn-lt"/>
                <a:ea typeface="+mj-ea"/>
              </a:rPr>
              <a:t>Venue / Multilateral Trading</a:t>
            </a:r>
          </a:p>
        </p:txBody>
      </p:sp>
      <p:sp>
        <p:nvSpPr>
          <p:cNvPr id="71" name="TextBox 70"/>
          <p:cNvSpPr txBox="1"/>
          <p:nvPr/>
        </p:nvSpPr>
        <p:spPr>
          <a:xfrm>
            <a:off x="5276609" y="1446425"/>
            <a:ext cx="3437792" cy="348109"/>
          </a:xfrm>
          <a:prstGeom prst="rect">
            <a:avLst/>
          </a:prstGeom>
          <a:noFill/>
        </p:spPr>
        <p:txBody>
          <a:bodyPr wrap="square" rtlCol="0">
            <a:spAutoFit/>
          </a:bodyPr>
          <a:lstStyle/>
          <a:p>
            <a:pPr defTabSz="844083" fontAlgn="auto">
              <a:spcBef>
                <a:spcPts val="0"/>
              </a:spcBef>
              <a:spcAft>
                <a:spcPts val="0"/>
              </a:spcAft>
            </a:pPr>
            <a:r>
              <a:rPr lang="en-GB" sz="1662" kern="0" dirty="0">
                <a:solidFill>
                  <a:schemeClr val="bg1"/>
                </a:solidFill>
                <a:latin typeface="+mn-lt"/>
                <a:ea typeface="+mj-ea"/>
              </a:rPr>
              <a:t>Bilateral Trading</a:t>
            </a:r>
          </a:p>
        </p:txBody>
      </p:sp>
      <p:sp>
        <p:nvSpPr>
          <p:cNvPr id="72" name="TextBox 71"/>
          <p:cNvSpPr txBox="1"/>
          <p:nvPr/>
        </p:nvSpPr>
        <p:spPr>
          <a:xfrm>
            <a:off x="2484993" y="2683789"/>
            <a:ext cx="633046" cy="276999"/>
          </a:xfrm>
          <a:prstGeom prst="rect">
            <a:avLst/>
          </a:prstGeom>
          <a:noFill/>
        </p:spPr>
        <p:txBody>
          <a:bodyPr wrap="square" rtlCol="0">
            <a:spAutoFit/>
          </a:bodyPr>
          <a:lstStyle/>
          <a:p>
            <a:pPr algn="r" defTabSz="844083" fontAlgn="auto">
              <a:spcBef>
                <a:spcPts val="0"/>
              </a:spcBef>
              <a:spcAft>
                <a:spcPts val="0"/>
              </a:spcAft>
            </a:pPr>
            <a:r>
              <a:rPr lang="en-GB" sz="1200" kern="0" dirty="0">
                <a:solidFill>
                  <a:schemeClr val="bg1"/>
                </a:solidFill>
                <a:latin typeface="+mn-lt"/>
                <a:ea typeface="+mj-ea"/>
              </a:rPr>
              <a:t>MTF</a:t>
            </a:r>
          </a:p>
        </p:txBody>
      </p:sp>
      <p:sp>
        <p:nvSpPr>
          <p:cNvPr id="73" name="TextBox 72"/>
          <p:cNvSpPr txBox="1"/>
          <p:nvPr/>
        </p:nvSpPr>
        <p:spPr>
          <a:xfrm>
            <a:off x="3469732" y="2683789"/>
            <a:ext cx="1125415" cy="400110"/>
          </a:xfrm>
          <a:prstGeom prst="rect">
            <a:avLst/>
          </a:prstGeom>
          <a:noFill/>
        </p:spPr>
        <p:txBody>
          <a:bodyPr wrap="square" rtlCol="0">
            <a:spAutoFit/>
          </a:bodyPr>
          <a:lstStyle/>
          <a:p>
            <a:pPr algn="r" defTabSz="844083" fontAlgn="auto">
              <a:spcBef>
                <a:spcPts val="0"/>
              </a:spcBef>
              <a:spcAft>
                <a:spcPts val="0"/>
              </a:spcAft>
            </a:pPr>
            <a:r>
              <a:rPr lang="en-GB" sz="1200" kern="0" dirty="0">
                <a:solidFill>
                  <a:schemeClr val="bg1"/>
                </a:solidFill>
                <a:latin typeface="+mn-lt"/>
                <a:ea typeface="+mj-ea"/>
              </a:rPr>
              <a:t>OTF</a:t>
            </a:r>
            <a:br>
              <a:rPr lang="en-GB" sz="923" kern="0" dirty="0">
                <a:solidFill>
                  <a:schemeClr val="bg1"/>
                </a:solidFill>
                <a:latin typeface="+mn-lt"/>
                <a:ea typeface="+mj-ea"/>
              </a:rPr>
            </a:br>
            <a:r>
              <a:rPr lang="en-GB" sz="800" i="1" kern="0" dirty="0">
                <a:solidFill>
                  <a:schemeClr val="bg1"/>
                </a:solidFill>
                <a:latin typeface="+mn-lt"/>
                <a:ea typeface="+mj-ea"/>
              </a:rPr>
              <a:t>non-equities only</a:t>
            </a:r>
            <a:endParaRPr lang="en-GB" sz="923" i="1" kern="0" dirty="0">
              <a:solidFill>
                <a:schemeClr val="bg1"/>
              </a:solidFill>
              <a:latin typeface="+mn-lt"/>
              <a:ea typeface="+mj-ea"/>
            </a:endParaRPr>
          </a:p>
        </p:txBody>
      </p:sp>
      <p:sp>
        <p:nvSpPr>
          <p:cNvPr id="74" name="TextBox 73"/>
          <p:cNvSpPr txBox="1"/>
          <p:nvPr/>
        </p:nvSpPr>
        <p:spPr>
          <a:xfrm>
            <a:off x="6894393" y="2681033"/>
            <a:ext cx="633046" cy="276999"/>
          </a:xfrm>
          <a:prstGeom prst="rect">
            <a:avLst/>
          </a:prstGeom>
          <a:noFill/>
        </p:spPr>
        <p:txBody>
          <a:bodyPr wrap="square" rtlCol="0">
            <a:spAutoFit/>
          </a:bodyPr>
          <a:lstStyle/>
          <a:p>
            <a:pPr algn="r" defTabSz="844083" fontAlgn="auto">
              <a:spcBef>
                <a:spcPts val="0"/>
              </a:spcBef>
              <a:spcAft>
                <a:spcPts val="0"/>
              </a:spcAft>
            </a:pPr>
            <a:r>
              <a:rPr lang="en-GB" sz="1200" kern="0" dirty="0">
                <a:solidFill>
                  <a:schemeClr val="bg1"/>
                </a:solidFill>
                <a:latin typeface="+mn-lt"/>
                <a:ea typeface="+mj-ea"/>
              </a:rPr>
              <a:t>SI</a:t>
            </a:r>
          </a:p>
        </p:txBody>
      </p:sp>
      <p:sp>
        <p:nvSpPr>
          <p:cNvPr id="75" name="TextBox 74"/>
          <p:cNvSpPr txBox="1"/>
          <p:nvPr/>
        </p:nvSpPr>
        <p:spPr>
          <a:xfrm>
            <a:off x="8019809" y="2681033"/>
            <a:ext cx="633046" cy="276999"/>
          </a:xfrm>
          <a:prstGeom prst="rect">
            <a:avLst/>
          </a:prstGeom>
          <a:noFill/>
        </p:spPr>
        <p:txBody>
          <a:bodyPr wrap="square" rtlCol="0">
            <a:spAutoFit/>
          </a:bodyPr>
          <a:lstStyle/>
          <a:p>
            <a:pPr algn="r" defTabSz="844083" fontAlgn="auto">
              <a:spcBef>
                <a:spcPts val="0"/>
              </a:spcBef>
              <a:spcAft>
                <a:spcPts val="0"/>
              </a:spcAft>
            </a:pPr>
            <a:r>
              <a:rPr lang="en-GB" sz="1200" kern="0" dirty="0">
                <a:solidFill>
                  <a:schemeClr val="bg1"/>
                </a:solidFill>
                <a:latin typeface="+mn-lt"/>
                <a:ea typeface="+mj-ea"/>
              </a:rPr>
              <a:t>OTC</a:t>
            </a:r>
          </a:p>
        </p:txBody>
      </p:sp>
      <p:sp>
        <p:nvSpPr>
          <p:cNvPr id="76" name="TextBox 75"/>
          <p:cNvSpPr txBox="1"/>
          <p:nvPr/>
        </p:nvSpPr>
        <p:spPr>
          <a:xfrm>
            <a:off x="867209" y="2683789"/>
            <a:ext cx="773723" cy="276999"/>
          </a:xfrm>
          <a:prstGeom prst="rect">
            <a:avLst/>
          </a:prstGeom>
          <a:noFill/>
        </p:spPr>
        <p:txBody>
          <a:bodyPr wrap="square" rtlCol="0">
            <a:spAutoFit/>
          </a:bodyPr>
          <a:lstStyle/>
          <a:p>
            <a:pPr algn="r" defTabSz="844083" fontAlgn="auto">
              <a:spcBef>
                <a:spcPts val="0"/>
              </a:spcBef>
              <a:spcAft>
                <a:spcPts val="0"/>
              </a:spcAft>
            </a:pPr>
            <a:r>
              <a:rPr lang="en-GB" sz="1200" kern="0" dirty="0">
                <a:solidFill>
                  <a:schemeClr val="bg1"/>
                </a:solidFill>
                <a:latin typeface="+mn-lt"/>
                <a:ea typeface="+mj-ea"/>
              </a:rPr>
              <a:t>Exchange</a:t>
            </a:r>
            <a:endParaRPr lang="en-GB" sz="923" kern="0" dirty="0">
              <a:solidFill>
                <a:schemeClr val="bg1"/>
              </a:solidFill>
              <a:latin typeface="+mn-lt"/>
              <a:ea typeface="+mj-ea"/>
            </a:endParaRPr>
          </a:p>
        </p:txBody>
      </p:sp>
      <p:sp>
        <p:nvSpPr>
          <p:cNvPr id="77" name="TextBox 76"/>
          <p:cNvSpPr txBox="1"/>
          <p:nvPr/>
        </p:nvSpPr>
        <p:spPr>
          <a:xfrm>
            <a:off x="550686" y="3146905"/>
            <a:ext cx="1125415" cy="646331"/>
          </a:xfrm>
          <a:prstGeom prst="rect">
            <a:avLst/>
          </a:prstGeom>
          <a:noFill/>
        </p:spPr>
        <p:txBody>
          <a:bodyPr wrap="square" rtlCol="0">
            <a:spAutoFit/>
          </a:bodyPr>
          <a:lstStyle/>
          <a:p>
            <a:pPr defTabSz="844083" fontAlgn="auto">
              <a:spcBef>
                <a:spcPts val="0"/>
              </a:spcBef>
              <a:spcAft>
                <a:spcPts val="0"/>
              </a:spcAft>
            </a:pPr>
            <a:r>
              <a:rPr lang="en-GB" sz="900" kern="0" dirty="0">
                <a:solidFill>
                  <a:schemeClr val="bg1"/>
                </a:solidFill>
                <a:latin typeface="+mn-lt"/>
                <a:ea typeface="+mj-ea"/>
              </a:rPr>
              <a:t>e.g. Euronext, </a:t>
            </a:r>
            <a:r>
              <a:rPr lang="en-GB" sz="900" kern="0" dirty="0" err="1">
                <a:solidFill>
                  <a:schemeClr val="bg1"/>
                </a:solidFill>
                <a:latin typeface="+mn-lt"/>
                <a:ea typeface="+mj-ea"/>
              </a:rPr>
              <a:t>EuroMOT</a:t>
            </a:r>
            <a:r>
              <a:rPr lang="en-GB" sz="900" kern="0" dirty="0">
                <a:solidFill>
                  <a:schemeClr val="bg1"/>
                </a:solidFill>
                <a:latin typeface="+mn-lt"/>
                <a:ea typeface="+mj-ea"/>
              </a:rPr>
              <a:t>, </a:t>
            </a:r>
            <a:r>
              <a:rPr lang="en-GB" sz="900" kern="0" dirty="0" err="1">
                <a:solidFill>
                  <a:schemeClr val="bg1"/>
                </a:solidFill>
                <a:latin typeface="+mn-lt"/>
                <a:ea typeface="+mj-ea"/>
              </a:rPr>
              <a:t>BondVision</a:t>
            </a:r>
            <a:r>
              <a:rPr lang="en-GB" sz="900" kern="0" dirty="0">
                <a:solidFill>
                  <a:schemeClr val="bg1"/>
                </a:solidFill>
                <a:latin typeface="+mn-lt"/>
                <a:ea typeface="+mj-ea"/>
              </a:rPr>
              <a:t>, </a:t>
            </a:r>
            <a:br>
              <a:rPr lang="en-GB" sz="900" kern="0" dirty="0">
                <a:solidFill>
                  <a:schemeClr val="bg1"/>
                </a:solidFill>
                <a:latin typeface="+mn-lt"/>
                <a:ea typeface="+mj-ea"/>
              </a:rPr>
            </a:br>
            <a:r>
              <a:rPr lang="en-GB" sz="900" kern="0" dirty="0">
                <a:solidFill>
                  <a:schemeClr val="bg1"/>
                </a:solidFill>
                <a:latin typeface="+mn-lt"/>
                <a:ea typeface="+mj-ea"/>
              </a:rPr>
              <a:t>Stock Exchanges</a:t>
            </a:r>
          </a:p>
        </p:txBody>
      </p:sp>
      <p:sp>
        <p:nvSpPr>
          <p:cNvPr id="78" name="TextBox 77"/>
          <p:cNvSpPr txBox="1"/>
          <p:nvPr/>
        </p:nvSpPr>
        <p:spPr>
          <a:xfrm>
            <a:off x="1939871" y="3146905"/>
            <a:ext cx="1424354" cy="507831"/>
          </a:xfrm>
          <a:prstGeom prst="rect">
            <a:avLst/>
          </a:prstGeom>
          <a:noFill/>
        </p:spPr>
        <p:txBody>
          <a:bodyPr wrap="square" rtlCol="0">
            <a:spAutoFit/>
          </a:bodyPr>
          <a:lstStyle/>
          <a:p>
            <a:pPr defTabSz="844083" fontAlgn="auto">
              <a:spcBef>
                <a:spcPts val="0"/>
              </a:spcBef>
              <a:spcAft>
                <a:spcPts val="0"/>
              </a:spcAft>
            </a:pPr>
            <a:r>
              <a:rPr lang="en-GB" sz="900" kern="0" dirty="0">
                <a:solidFill>
                  <a:schemeClr val="bg1"/>
                </a:solidFill>
                <a:latin typeface="+mn-lt"/>
                <a:ea typeface="+mj-ea"/>
              </a:rPr>
              <a:t>e.g. BTEC, </a:t>
            </a:r>
            <a:r>
              <a:rPr lang="en-GB" sz="900" kern="0" dirty="0" err="1">
                <a:solidFill>
                  <a:schemeClr val="bg1"/>
                </a:solidFill>
                <a:latin typeface="+mn-lt"/>
                <a:ea typeface="+mj-ea"/>
              </a:rPr>
              <a:t>iSwap</a:t>
            </a:r>
            <a:r>
              <a:rPr lang="en-GB" sz="900" kern="0" dirty="0">
                <a:solidFill>
                  <a:schemeClr val="bg1"/>
                </a:solidFill>
                <a:latin typeface="+mn-lt"/>
                <a:ea typeface="+mj-ea"/>
              </a:rPr>
              <a:t>, Tradeweb, </a:t>
            </a:r>
            <a:r>
              <a:rPr lang="en-GB" sz="900" kern="0" dirty="0" err="1">
                <a:solidFill>
                  <a:schemeClr val="bg1"/>
                </a:solidFill>
                <a:latin typeface="+mn-lt"/>
              </a:rPr>
              <a:t>MarketAxess</a:t>
            </a:r>
            <a:br>
              <a:rPr lang="en-GB" sz="900" kern="0" dirty="0">
                <a:solidFill>
                  <a:schemeClr val="bg1"/>
                </a:solidFill>
                <a:latin typeface="+mn-lt"/>
                <a:ea typeface="+mj-ea"/>
              </a:rPr>
            </a:br>
            <a:r>
              <a:rPr lang="en-GB" sz="900" kern="0" dirty="0">
                <a:solidFill>
                  <a:schemeClr val="bg1"/>
                </a:solidFill>
                <a:latin typeface="+mn-lt"/>
                <a:ea typeface="+mj-ea"/>
              </a:rPr>
              <a:t>Bloomberg (soon),</a:t>
            </a:r>
          </a:p>
        </p:txBody>
      </p:sp>
      <p:sp>
        <p:nvSpPr>
          <p:cNvPr id="79" name="TextBox 78"/>
          <p:cNvSpPr txBox="1"/>
          <p:nvPr/>
        </p:nvSpPr>
        <p:spPr>
          <a:xfrm>
            <a:off x="3364225" y="3146905"/>
            <a:ext cx="1266092" cy="784830"/>
          </a:xfrm>
          <a:prstGeom prst="rect">
            <a:avLst/>
          </a:prstGeom>
          <a:noFill/>
        </p:spPr>
        <p:txBody>
          <a:bodyPr wrap="square" rtlCol="0">
            <a:spAutoFit/>
          </a:bodyPr>
          <a:lstStyle/>
          <a:p>
            <a:pPr defTabSz="844083" fontAlgn="auto">
              <a:spcBef>
                <a:spcPts val="0"/>
              </a:spcBef>
              <a:spcAft>
                <a:spcPts val="0"/>
              </a:spcAft>
            </a:pPr>
            <a:r>
              <a:rPr lang="en-GB" sz="900" kern="0" dirty="0">
                <a:solidFill>
                  <a:schemeClr val="bg1"/>
                </a:solidFill>
                <a:latin typeface="+mn-lt"/>
              </a:rPr>
              <a:t>e.g. IDBs like GFI</a:t>
            </a:r>
          </a:p>
          <a:p>
            <a:pPr defTabSz="844083" fontAlgn="auto">
              <a:spcBef>
                <a:spcPts val="0"/>
              </a:spcBef>
              <a:spcAft>
                <a:spcPts val="0"/>
              </a:spcAft>
            </a:pPr>
            <a:r>
              <a:rPr lang="en-GB" sz="900" kern="0" dirty="0">
                <a:solidFill>
                  <a:schemeClr val="bg1"/>
                </a:solidFill>
                <a:latin typeface="+mn-lt"/>
                <a:ea typeface="+mj-ea"/>
              </a:rPr>
              <a:t>Broker crossing networks with </a:t>
            </a:r>
            <a:r>
              <a:rPr lang="en-GB" sz="900" kern="0" dirty="0">
                <a:solidFill>
                  <a:schemeClr val="bg1"/>
                </a:solidFill>
                <a:latin typeface="+mn-lt"/>
              </a:rPr>
              <a:t>discretionary order matching. </a:t>
            </a:r>
          </a:p>
        </p:txBody>
      </p:sp>
      <p:sp>
        <p:nvSpPr>
          <p:cNvPr id="80" name="TextBox 79"/>
          <p:cNvSpPr txBox="1"/>
          <p:nvPr/>
        </p:nvSpPr>
        <p:spPr>
          <a:xfrm>
            <a:off x="5311583" y="3112232"/>
            <a:ext cx="2461846" cy="784830"/>
          </a:xfrm>
          <a:prstGeom prst="rect">
            <a:avLst/>
          </a:prstGeom>
          <a:noFill/>
        </p:spPr>
        <p:txBody>
          <a:bodyPr wrap="square" rtlCol="0">
            <a:spAutoFit/>
          </a:bodyPr>
          <a:lstStyle/>
          <a:p>
            <a:pPr defTabSz="844083" fontAlgn="auto">
              <a:spcBef>
                <a:spcPts val="0"/>
              </a:spcBef>
              <a:spcAft>
                <a:spcPts val="0"/>
              </a:spcAft>
            </a:pPr>
            <a:r>
              <a:rPr lang="en-GB" sz="900" kern="0" dirty="0">
                <a:solidFill>
                  <a:schemeClr val="bg1"/>
                </a:solidFill>
                <a:latin typeface="+mn-lt"/>
                <a:ea typeface="+mj-ea"/>
              </a:rPr>
              <a:t>e.g. active market makers, maybe active Funds</a:t>
            </a:r>
          </a:p>
          <a:p>
            <a:pPr defTabSz="844083" fontAlgn="auto">
              <a:spcBef>
                <a:spcPts val="0"/>
              </a:spcBef>
              <a:spcAft>
                <a:spcPts val="0"/>
              </a:spcAft>
            </a:pPr>
            <a:r>
              <a:rPr lang="en-GB" sz="900" kern="0" dirty="0">
                <a:solidFill>
                  <a:schemeClr val="bg1"/>
                </a:solidFill>
                <a:latin typeface="+mn-lt"/>
                <a:ea typeface="+mj-ea"/>
              </a:rPr>
              <a:t>Trade own capital</a:t>
            </a:r>
          </a:p>
          <a:p>
            <a:pPr defTabSz="844083" fontAlgn="auto">
              <a:spcBef>
                <a:spcPts val="0"/>
              </a:spcBef>
              <a:spcAft>
                <a:spcPts val="0"/>
              </a:spcAft>
            </a:pPr>
            <a:r>
              <a:rPr lang="en-GB" sz="900" kern="0" dirty="0">
                <a:solidFill>
                  <a:schemeClr val="bg1"/>
                </a:solidFill>
                <a:latin typeface="+mn-lt"/>
                <a:ea typeface="+mj-ea"/>
              </a:rPr>
              <a:t>Test per instrument: Systematic, </a:t>
            </a:r>
            <a:br>
              <a:rPr lang="en-GB" sz="900" kern="0" dirty="0">
                <a:solidFill>
                  <a:schemeClr val="bg1"/>
                </a:solidFill>
                <a:latin typeface="+mn-lt"/>
                <a:ea typeface="+mj-ea"/>
              </a:rPr>
            </a:br>
            <a:r>
              <a:rPr lang="en-GB" sz="900" kern="0" dirty="0">
                <a:solidFill>
                  <a:schemeClr val="bg1"/>
                </a:solidFill>
                <a:latin typeface="+mn-lt"/>
                <a:ea typeface="+mj-ea"/>
              </a:rPr>
              <a:t>Frequent &amp; Substantial;</a:t>
            </a:r>
            <a:br>
              <a:rPr lang="en-GB" sz="900" kern="0" dirty="0">
                <a:solidFill>
                  <a:schemeClr val="bg1"/>
                </a:solidFill>
                <a:latin typeface="+mn-lt"/>
                <a:ea typeface="+mj-ea"/>
              </a:rPr>
            </a:br>
            <a:r>
              <a:rPr lang="en-GB" sz="900" kern="0" dirty="0">
                <a:solidFill>
                  <a:schemeClr val="bg1"/>
                </a:solidFill>
                <a:latin typeface="+mn-lt"/>
                <a:ea typeface="+mj-ea"/>
              </a:rPr>
              <a:t>Can opt in</a:t>
            </a:r>
          </a:p>
        </p:txBody>
      </p:sp>
      <p:sp>
        <p:nvSpPr>
          <p:cNvPr id="81" name="Left Arrow 80"/>
          <p:cNvSpPr/>
          <p:nvPr/>
        </p:nvSpPr>
        <p:spPr bwMode="auto">
          <a:xfrm>
            <a:off x="214067" y="4085054"/>
            <a:ext cx="8229599" cy="562708"/>
          </a:xfrm>
          <a:prstGeom prst="leftArrow">
            <a:avLst/>
          </a:prstGeom>
          <a:solidFill>
            <a:srgbClr val="CCF2FC"/>
          </a:solidFill>
          <a:ln w="6350" cap="flat" cmpd="sng" algn="ctr">
            <a:solidFill>
              <a:schemeClr val="tx2"/>
            </a:solidFill>
            <a:prstDash val="solid"/>
            <a:round/>
            <a:headEnd type="none" w="med" len="med"/>
            <a:tailEnd type="none" w="med" len="med"/>
          </a:ln>
          <a:effectLst/>
          <a:extLst/>
        </p:spPr>
        <p:txBody>
          <a:bodyPr vert="horz" wrap="none" lIns="84406" tIns="42203" rIns="84406" bIns="42203" numCol="1" rtlCol="0" anchor="ctr" anchorCtr="0" compatLnSpc="1">
            <a:prstTxWarp prst="textNoShape">
              <a:avLst/>
            </a:prstTxWarp>
          </a:bodyPr>
          <a:lstStyle/>
          <a:p>
            <a:pPr algn="ctr" defTabSz="844083"/>
            <a:r>
              <a:rPr lang="en-GB" sz="1292" b="1" u="sng" kern="0" dirty="0">
                <a:latin typeface="+mn-lt"/>
                <a:ea typeface="+mj-ea"/>
              </a:rPr>
              <a:t>Goal</a:t>
            </a:r>
            <a:r>
              <a:rPr lang="en-GB" sz="1292" b="1" kern="0" dirty="0">
                <a:latin typeface="+mn-lt"/>
                <a:ea typeface="+mj-ea"/>
              </a:rPr>
              <a:t>: </a:t>
            </a:r>
            <a:r>
              <a:rPr lang="en-GB" sz="1292" kern="0" dirty="0">
                <a:latin typeface="+mn-lt"/>
                <a:ea typeface="+mj-ea"/>
              </a:rPr>
              <a:t>encourage more venue trading </a:t>
            </a:r>
            <a:endParaRPr lang="en-GB" sz="1292" i="1" kern="0" dirty="0">
              <a:latin typeface="+mn-lt"/>
              <a:ea typeface="+mj-ea"/>
            </a:endParaRPr>
          </a:p>
        </p:txBody>
      </p:sp>
      <p:sp>
        <p:nvSpPr>
          <p:cNvPr id="82" name="TextBox 81"/>
          <p:cNvSpPr txBox="1"/>
          <p:nvPr/>
        </p:nvSpPr>
        <p:spPr>
          <a:xfrm>
            <a:off x="8019809" y="3941621"/>
            <a:ext cx="633046" cy="234360"/>
          </a:xfrm>
          <a:prstGeom prst="rect">
            <a:avLst/>
          </a:prstGeom>
          <a:noFill/>
        </p:spPr>
        <p:txBody>
          <a:bodyPr wrap="square" rtlCol="0">
            <a:spAutoFit/>
          </a:bodyPr>
          <a:lstStyle/>
          <a:p>
            <a:pPr algn="r" defTabSz="844083" fontAlgn="auto">
              <a:spcBef>
                <a:spcPts val="0"/>
              </a:spcBef>
              <a:spcAft>
                <a:spcPts val="0"/>
              </a:spcAft>
            </a:pPr>
            <a:r>
              <a:rPr lang="en-GB" sz="923" i="1" kern="0" dirty="0">
                <a:solidFill>
                  <a:srgbClr val="FF0000"/>
                </a:solidFill>
                <a:latin typeface="+mn-lt"/>
                <a:ea typeface="+mj-ea"/>
              </a:rPr>
              <a:t>*New</a:t>
            </a:r>
          </a:p>
        </p:txBody>
      </p:sp>
      <p:sp>
        <p:nvSpPr>
          <p:cNvPr id="83" name="TextBox 82"/>
          <p:cNvSpPr txBox="1"/>
          <p:nvPr/>
        </p:nvSpPr>
        <p:spPr>
          <a:xfrm>
            <a:off x="7914107" y="3112232"/>
            <a:ext cx="823965" cy="230832"/>
          </a:xfrm>
          <a:prstGeom prst="rect">
            <a:avLst/>
          </a:prstGeom>
          <a:noFill/>
        </p:spPr>
        <p:txBody>
          <a:bodyPr wrap="square" rtlCol="0">
            <a:spAutoFit/>
          </a:bodyPr>
          <a:lstStyle/>
          <a:p>
            <a:pPr defTabSz="844083" fontAlgn="auto">
              <a:spcBef>
                <a:spcPts val="0"/>
              </a:spcBef>
              <a:spcAft>
                <a:spcPts val="0"/>
              </a:spcAft>
            </a:pPr>
            <a:r>
              <a:rPr lang="en-GB" sz="900" kern="0" dirty="0">
                <a:solidFill>
                  <a:schemeClr val="bg1"/>
                </a:solidFill>
                <a:latin typeface="+mn-lt"/>
                <a:ea typeface="+mj-ea"/>
              </a:rPr>
              <a:t>The rest</a:t>
            </a:r>
          </a:p>
        </p:txBody>
      </p:sp>
      <p:sp>
        <p:nvSpPr>
          <p:cNvPr id="84" name="TextBox 83"/>
          <p:cNvSpPr txBox="1"/>
          <p:nvPr/>
        </p:nvSpPr>
        <p:spPr>
          <a:xfrm>
            <a:off x="163824" y="4858777"/>
            <a:ext cx="5284787" cy="1456168"/>
          </a:xfrm>
          <a:prstGeom prst="rect">
            <a:avLst/>
          </a:prstGeom>
          <a:noFill/>
        </p:spPr>
        <p:txBody>
          <a:bodyPr wrap="square" rtlCol="0">
            <a:spAutoFit/>
          </a:bodyPr>
          <a:lstStyle/>
          <a:p>
            <a:pPr marL="263776" indent="-263776" defTabSz="844083" fontAlgn="auto">
              <a:spcBef>
                <a:spcPts val="0"/>
              </a:spcBef>
              <a:spcAft>
                <a:spcPts val="0"/>
              </a:spcAft>
              <a:buFont typeface="Arial" panose="020B0604020202020204" pitchFamily="34" charset="0"/>
              <a:buChar char="•"/>
            </a:pPr>
            <a:r>
              <a:rPr lang="en-GB" sz="1477" kern="0" dirty="0">
                <a:solidFill>
                  <a:sysClr val="windowText" lastClr="000000"/>
                </a:solidFill>
                <a:latin typeface="+mn-lt"/>
                <a:ea typeface="+mj-ea"/>
                <a:cs typeface="Calibri" panose="020F0502020204030204" pitchFamily="34" charset="0"/>
              </a:rPr>
              <a:t>Market Structure forms basis for transparency obligations </a:t>
            </a:r>
          </a:p>
          <a:p>
            <a:pPr defTabSz="844083" fontAlgn="auto">
              <a:spcBef>
                <a:spcPts val="0"/>
              </a:spcBef>
              <a:spcAft>
                <a:spcPts val="0"/>
              </a:spcAft>
            </a:pPr>
            <a:endParaRPr lang="en-GB" sz="1477" kern="0" dirty="0">
              <a:solidFill>
                <a:sysClr val="windowText" lastClr="000000"/>
              </a:solidFill>
              <a:latin typeface="+mn-lt"/>
              <a:ea typeface="+mj-ea"/>
              <a:cs typeface="Calibri" panose="020F0502020204030204" pitchFamily="34" charset="0"/>
            </a:endParaRPr>
          </a:p>
          <a:p>
            <a:pPr marL="263776" indent="-263776" defTabSz="844083" fontAlgn="auto">
              <a:spcBef>
                <a:spcPts val="0"/>
              </a:spcBef>
              <a:spcAft>
                <a:spcPts val="0"/>
              </a:spcAft>
              <a:buFont typeface="Arial" panose="020B0604020202020204" pitchFamily="34" charset="0"/>
              <a:buChar char="•"/>
            </a:pPr>
            <a:r>
              <a:rPr lang="en-GB" sz="1477" kern="0" dirty="0">
                <a:solidFill>
                  <a:sysClr val="windowText" lastClr="000000"/>
                </a:solidFill>
                <a:latin typeface="+mn-lt"/>
                <a:ea typeface="+mj-ea"/>
                <a:cs typeface="Calibri" panose="020F0502020204030204" pitchFamily="34" charset="0"/>
              </a:rPr>
              <a:t>Level of transparency applied depends on 3 characteristics:</a:t>
            </a:r>
          </a:p>
          <a:p>
            <a:pPr marL="685817" lvl="1" indent="-263776" defTabSz="844083" fontAlgn="auto">
              <a:spcBef>
                <a:spcPts val="0"/>
              </a:spcBef>
              <a:spcAft>
                <a:spcPts val="0"/>
              </a:spcAft>
              <a:buFont typeface="Wingdings" panose="05000000000000000000" pitchFamily="2" charset="2"/>
              <a:buChar char="Ø"/>
            </a:pPr>
            <a:r>
              <a:rPr lang="en-GB" sz="1477" kern="0" dirty="0">
                <a:solidFill>
                  <a:srgbClr val="0000FF"/>
                </a:solidFill>
                <a:latin typeface="+mn-lt"/>
                <a:ea typeface="+mj-ea"/>
                <a:cs typeface="Calibri" panose="020F0502020204030204" pitchFamily="34" charset="0"/>
              </a:rPr>
              <a:t>Liquid	</a:t>
            </a:r>
          </a:p>
          <a:p>
            <a:pPr marL="685817" lvl="1" indent="-263776" defTabSz="844083" fontAlgn="auto">
              <a:spcBef>
                <a:spcPts val="0"/>
              </a:spcBef>
              <a:spcAft>
                <a:spcPts val="0"/>
              </a:spcAft>
              <a:buFont typeface="Wingdings" panose="05000000000000000000" pitchFamily="2" charset="2"/>
              <a:buChar char="Ø"/>
            </a:pPr>
            <a:r>
              <a:rPr lang="en-GB" sz="1477" kern="0" dirty="0">
                <a:solidFill>
                  <a:srgbClr val="0000FF"/>
                </a:solidFill>
                <a:latin typeface="+mn-lt"/>
                <a:ea typeface="+mj-ea"/>
                <a:cs typeface="Calibri" panose="020F0502020204030204" pitchFamily="34" charset="0"/>
              </a:rPr>
              <a:t>Size Specific To the Instrument (SSTI)</a:t>
            </a:r>
            <a:r>
              <a:rPr lang="en-GB" sz="1477" kern="0" dirty="0">
                <a:solidFill>
                  <a:sysClr val="windowText" lastClr="000000"/>
                </a:solidFill>
                <a:latin typeface="+mn-lt"/>
                <a:cs typeface="Calibri" panose="020F0502020204030204" pitchFamily="34" charset="0"/>
              </a:rPr>
              <a:t> / “small” size</a:t>
            </a:r>
            <a:endParaRPr lang="en-GB" sz="1477" kern="0" dirty="0">
              <a:solidFill>
                <a:srgbClr val="0000FF"/>
              </a:solidFill>
              <a:latin typeface="+mn-lt"/>
              <a:ea typeface="+mj-ea"/>
              <a:cs typeface="Calibri" panose="020F0502020204030204" pitchFamily="34" charset="0"/>
            </a:endParaRPr>
          </a:p>
          <a:p>
            <a:pPr marL="685817" lvl="1" indent="-263776" defTabSz="844083" fontAlgn="auto">
              <a:spcBef>
                <a:spcPts val="0"/>
              </a:spcBef>
              <a:spcAft>
                <a:spcPts val="0"/>
              </a:spcAft>
              <a:buFont typeface="Wingdings" panose="05000000000000000000" pitchFamily="2" charset="2"/>
              <a:buChar char="Ø"/>
            </a:pPr>
            <a:r>
              <a:rPr lang="en-GB" sz="1477" kern="0" dirty="0">
                <a:solidFill>
                  <a:srgbClr val="0000FF"/>
                </a:solidFill>
                <a:latin typeface="+mn-lt"/>
                <a:ea typeface="+mj-ea"/>
                <a:cs typeface="Calibri" panose="020F0502020204030204" pitchFamily="34" charset="0"/>
              </a:rPr>
              <a:t>Large in Scale (LIS)</a:t>
            </a:r>
            <a:r>
              <a:rPr lang="en-GB" sz="1477" kern="0" dirty="0">
                <a:solidFill>
                  <a:sysClr val="windowText" lastClr="000000"/>
                </a:solidFill>
                <a:latin typeface="+mn-lt"/>
                <a:cs typeface="Calibri" panose="020F0502020204030204" pitchFamily="34" charset="0"/>
              </a:rPr>
              <a:t> / “block” size</a:t>
            </a:r>
            <a:endParaRPr lang="en-GB" sz="1477" kern="0" dirty="0">
              <a:solidFill>
                <a:srgbClr val="0000FF"/>
              </a:solidFill>
              <a:latin typeface="+mn-lt"/>
              <a:ea typeface="+mj-ea"/>
              <a:cs typeface="Calibri" panose="020F0502020204030204" pitchFamily="34" charset="0"/>
            </a:endParaRPr>
          </a:p>
        </p:txBody>
      </p:sp>
      <p:sp>
        <p:nvSpPr>
          <p:cNvPr id="85" name="Vertical Scroll 84"/>
          <p:cNvSpPr/>
          <p:nvPr/>
        </p:nvSpPr>
        <p:spPr bwMode="auto">
          <a:xfrm>
            <a:off x="5399971" y="4647761"/>
            <a:ext cx="3516924" cy="1828800"/>
          </a:xfrm>
          <a:prstGeom prst="verticalScroll">
            <a:avLst>
              <a:gd name="adj" fmla="val 23908"/>
            </a:avLst>
          </a:prstGeom>
          <a:solidFill>
            <a:schemeClr val="bg1">
              <a:lumMod val="85000"/>
            </a:schemeClr>
          </a:solidFill>
          <a:ln w="6350" cap="flat" cmpd="sng" algn="ctr">
            <a:solidFill>
              <a:schemeClr val="tx1"/>
            </a:solidFill>
            <a:prstDash val="solid"/>
            <a:round/>
            <a:headEnd type="none" w="med" len="med"/>
            <a:tailEnd type="none" w="med" len="med"/>
          </a:ln>
          <a:effectLst/>
          <a:extLst/>
        </p:spPr>
        <p:txBody>
          <a:bodyPr vert="horz" wrap="none" lIns="84406" tIns="42203" rIns="84406" bIns="42203" numCol="1" rtlCol="0" anchor="ctr" anchorCtr="0" compatLnSpc="1">
            <a:prstTxWarp prst="textNoShape">
              <a:avLst/>
            </a:prstTxWarp>
          </a:bodyPr>
          <a:lstStyle/>
          <a:p>
            <a:pPr algn="ctr" defTabSz="844083"/>
            <a:endParaRPr lang="en-GB" sz="1292" kern="0" dirty="0">
              <a:ln>
                <a:solidFill>
                  <a:schemeClr val="tx1"/>
                </a:solidFill>
              </a:ln>
              <a:solidFill>
                <a:schemeClr val="accent1"/>
              </a:solidFill>
              <a:latin typeface="+mn-lt"/>
              <a:ea typeface="+mj-ea"/>
            </a:endParaRPr>
          </a:p>
        </p:txBody>
      </p:sp>
      <p:sp>
        <p:nvSpPr>
          <p:cNvPr id="86" name="TextBox 85"/>
          <p:cNvSpPr txBox="1"/>
          <p:nvPr/>
        </p:nvSpPr>
        <p:spPr>
          <a:xfrm>
            <a:off x="5922176" y="5218895"/>
            <a:ext cx="2532184" cy="966222"/>
          </a:xfrm>
          <a:prstGeom prst="flowChartAlternateProcess">
            <a:avLst/>
          </a:prstGeom>
          <a:solidFill>
            <a:schemeClr val="bg1">
              <a:lumMod val="85000"/>
            </a:schemeClr>
          </a:solidFill>
          <a:ln>
            <a:noFill/>
          </a:ln>
        </p:spPr>
        <p:txBody>
          <a:bodyPr wrap="square" rtlCol="0">
            <a:spAutoFit/>
          </a:bodyPr>
          <a:lstStyle>
            <a:defPPr>
              <a:defRPr lang="en-US"/>
            </a:defPPr>
            <a:lvl1pPr algn="l">
              <a:defRPr sz="1200" baseline="0">
                <a:solidFill>
                  <a:srgbClr val="002D72"/>
                </a:solidFill>
                <a:latin typeface="Calibri" panose="020F0502020204030204" pitchFamily="34" charset="0"/>
                <a:ea typeface="+mj-ea"/>
                <a:cs typeface="Calibri" panose="020F0502020204030204" pitchFamily="34" charset="0"/>
              </a:defRPr>
            </a:lvl1pPr>
          </a:lstStyle>
          <a:p>
            <a:pPr defTabSz="844083" fontAlgn="auto">
              <a:spcBef>
                <a:spcPts val="0"/>
              </a:spcBef>
              <a:spcAft>
                <a:spcPts val="0"/>
              </a:spcAft>
            </a:pPr>
            <a:r>
              <a:rPr lang="en-GB" sz="1015" b="1" i="1" kern="0" dirty="0">
                <a:solidFill>
                  <a:schemeClr val="tx1"/>
                </a:solidFill>
                <a:latin typeface="+mn-lt"/>
              </a:rPr>
              <a:t>Liquid  </a:t>
            </a:r>
            <a:r>
              <a:rPr lang="en-GB" sz="1015" i="1" kern="0" dirty="0">
                <a:solidFill>
                  <a:schemeClr val="tx1"/>
                </a:solidFill>
                <a:latin typeface="+mn-lt"/>
              </a:rPr>
              <a:t>continuous buying &amp; selling interest</a:t>
            </a:r>
          </a:p>
          <a:p>
            <a:pPr defTabSz="844083" fontAlgn="auto">
              <a:spcBef>
                <a:spcPts val="0"/>
              </a:spcBef>
              <a:spcAft>
                <a:spcPts val="0"/>
              </a:spcAft>
            </a:pPr>
            <a:endParaRPr lang="en-GB" sz="1015" i="1" kern="0" dirty="0">
              <a:solidFill>
                <a:schemeClr val="tx1"/>
              </a:solidFill>
              <a:latin typeface="+mn-lt"/>
            </a:endParaRPr>
          </a:p>
          <a:p>
            <a:pPr defTabSz="844083" fontAlgn="auto">
              <a:spcBef>
                <a:spcPts val="0"/>
              </a:spcBef>
              <a:spcAft>
                <a:spcPts val="0"/>
              </a:spcAft>
            </a:pPr>
            <a:r>
              <a:rPr lang="en-GB" sz="1015" b="1" kern="0" dirty="0">
                <a:solidFill>
                  <a:schemeClr val="tx1"/>
                </a:solidFill>
                <a:latin typeface="+mn-lt"/>
              </a:rPr>
              <a:t>SSTI</a:t>
            </a:r>
            <a:r>
              <a:rPr lang="en-GB" sz="1015" kern="0" dirty="0">
                <a:solidFill>
                  <a:schemeClr val="tx1"/>
                </a:solidFill>
                <a:latin typeface="+mn-lt"/>
              </a:rPr>
              <a:t>      </a:t>
            </a:r>
            <a:r>
              <a:rPr lang="en-GB" sz="1015" i="1" kern="0" dirty="0">
                <a:solidFill>
                  <a:schemeClr val="tx1"/>
                </a:solidFill>
                <a:latin typeface="+mn-lt"/>
              </a:rPr>
              <a:t>no undue risk to liquidity providers</a:t>
            </a:r>
          </a:p>
          <a:p>
            <a:pPr defTabSz="844083" fontAlgn="auto">
              <a:spcBef>
                <a:spcPts val="0"/>
              </a:spcBef>
              <a:spcAft>
                <a:spcPts val="0"/>
              </a:spcAft>
            </a:pPr>
            <a:endParaRPr lang="en-GB" sz="1015" i="1" kern="0" dirty="0">
              <a:solidFill>
                <a:schemeClr val="tx1"/>
              </a:solidFill>
              <a:latin typeface="+mn-lt"/>
            </a:endParaRPr>
          </a:p>
          <a:p>
            <a:pPr defTabSz="844083" fontAlgn="auto">
              <a:spcBef>
                <a:spcPts val="0"/>
              </a:spcBef>
              <a:spcAft>
                <a:spcPts val="0"/>
              </a:spcAft>
            </a:pPr>
            <a:r>
              <a:rPr lang="en-GB" sz="1015" b="1" kern="0" dirty="0">
                <a:solidFill>
                  <a:schemeClr val="tx1"/>
                </a:solidFill>
                <a:latin typeface="+mn-lt"/>
              </a:rPr>
              <a:t>LIS </a:t>
            </a:r>
            <a:r>
              <a:rPr lang="en-GB" sz="1015" kern="0" dirty="0">
                <a:solidFill>
                  <a:schemeClr val="tx1"/>
                </a:solidFill>
                <a:latin typeface="+mn-lt"/>
              </a:rPr>
              <a:t>       </a:t>
            </a:r>
            <a:r>
              <a:rPr lang="en-GB" sz="1015" i="1" kern="0" dirty="0">
                <a:solidFill>
                  <a:schemeClr val="tx1"/>
                </a:solidFill>
                <a:latin typeface="+mn-lt"/>
              </a:rPr>
              <a:t>large in scale vs normal market size</a:t>
            </a:r>
          </a:p>
        </p:txBody>
      </p:sp>
      <p:sp>
        <p:nvSpPr>
          <p:cNvPr id="87" name="TextBox 86"/>
          <p:cNvSpPr txBox="1"/>
          <p:nvPr/>
        </p:nvSpPr>
        <p:spPr>
          <a:xfrm>
            <a:off x="6344208" y="4726526"/>
            <a:ext cx="2039814" cy="348109"/>
          </a:xfrm>
          <a:prstGeom prst="rect">
            <a:avLst/>
          </a:prstGeom>
          <a:noFill/>
        </p:spPr>
        <p:txBody>
          <a:bodyPr wrap="square" rtlCol="0">
            <a:spAutoFit/>
          </a:bodyPr>
          <a:lstStyle/>
          <a:p>
            <a:pPr defTabSz="844083" fontAlgn="auto">
              <a:spcBef>
                <a:spcPts val="0"/>
              </a:spcBef>
              <a:spcAft>
                <a:spcPts val="0"/>
              </a:spcAft>
            </a:pPr>
            <a:r>
              <a:rPr lang="en-GB" sz="1662" b="1" kern="0" dirty="0">
                <a:latin typeface="+mn-lt"/>
                <a:ea typeface="+mj-ea"/>
                <a:cs typeface="Calibri" panose="020F0502020204030204" pitchFamily="34" charset="0"/>
              </a:rPr>
              <a:t>MiFID II Level 1 </a:t>
            </a:r>
          </a:p>
        </p:txBody>
      </p:sp>
      <p:sp>
        <p:nvSpPr>
          <p:cNvPr id="88" name="Striped Right Arrow 87"/>
          <p:cNvSpPr/>
          <p:nvPr/>
        </p:nvSpPr>
        <p:spPr bwMode="auto">
          <a:xfrm>
            <a:off x="5087516" y="5500249"/>
            <a:ext cx="904998" cy="510015"/>
          </a:xfrm>
          <a:prstGeom prst="stripedRightArrow">
            <a:avLst/>
          </a:prstGeom>
          <a:solidFill>
            <a:srgbClr val="CCF2FC"/>
          </a:solidFill>
          <a:ln w="6350" cap="flat" cmpd="sng" algn="ctr">
            <a:noFill/>
            <a:prstDash val="solid"/>
            <a:round/>
            <a:headEnd type="none" w="med" len="med"/>
            <a:tailEnd type="none" w="med" len="med"/>
          </a:ln>
          <a:effectLst/>
          <a:extLst/>
        </p:spPr>
        <p:txBody>
          <a:bodyPr vert="horz" wrap="none" lIns="84406" tIns="42203" rIns="84406" bIns="42203" numCol="1" rtlCol="0" anchor="ctr" anchorCtr="0" compatLnSpc="1">
            <a:prstTxWarp prst="textNoShape">
              <a:avLst/>
            </a:prstTxWarp>
          </a:bodyPr>
          <a:lstStyle/>
          <a:p>
            <a:pPr algn="ctr" defTabSz="844083"/>
            <a:endParaRPr lang="en-GB" sz="1292" kern="0" dirty="0">
              <a:latin typeface="+mn-lt"/>
              <a:ea typeface="+mj-ea"/>
            </a:endParaRPr>
          </a:p>
        </p:txBody>
      </p:sp>
    </p:spTree>
    <p:extLst>
      <p:ext uri="{BB962C8B-B14F-4D97-AF65-F5344CB8AC3E}">
        <p14:creationId xmlns:p14="http://schemas.microsoft.com/office/powerpoint/2010/main" val="28031581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Market Structure – Where we are now and where we </a:t>
            </a:r>
            <a:r>
              <a:rPr lang="en-GB" i="1" u="sng" dirty="0"/>
              <a:t>may</a:t>
            </a:r>
            <a:r>
              <a:rPr lang="en-GB" dirty="0"/>
              <a:t> be in the future:</a:t>
            </a:r>
          </a:p>
        </p:txBody>
      </p:sp>
      <p:sp>
        <p:nvSpPr>
          <p:cNvPr id="7" name="TextBox 6"/>
          <p:cNvSpPr txBox="1"/>
          <p:nvPr/>
        </p:nvSpPr>
        <p:spPr bwMode="auto">
          <a:xfrm>
            <a:off x="107504" y="1104393"/>
            <a:ext cx="4946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r>
              <a:rPr lang="en-GB" sz="1400" u="sng" dirty="0">
                <a:latin typeface="Calibri Light"/>
                <a:cs typeface="Calibri Light"/>
              </a:rPr>
              <a:t>Liquidity test as we understand it today</a:t>
            </a:r>
            <a:r>
              <a:rPr lang="en-GB" sz="1400" dirty="0">
                <a:latin typeface="Calibri Light"/>
                <a:cs typeface="Calibri Light"/>
              </a:rPr>
              <a:t>: </a:t>
            </a:r>
          </a:p>
        </p:txBody>
      </p:sp>
      <p:graphicFrame>
        <p:nvGraphicFramePr>
          <p:cNvPr id="2" name="Table 1"/>
          <p:cNvGraphicFramePr>
            <a:graphicFrameLocks noGrp="1"/>
          </p:cNvGraphicFramePr>
          <p:nvPr>
            <p:extLst>
              <p:ext uri="{D42A27DB-BD31-4B8C-83A1-F6EECF244321}">
                <p14:modId xmlns:p14="http://schemas.microsoft.com/office/powerpoint/2010/main" val="2067275408"/>
              </p:ext>
            </p:extLst>
          </p:nvPr>
        </p:nvGraphicFramePr>
        <p:xfrm>
          <a:off x="233132" y="1493404"/>
          <a:ext cx="8676196" cy="2194560"/>
        </p:xfrm>
        <a:graphic>
          <a:graphicData uri="http://schemas.openxmlformats.org/drawingml/2006/table">
            <a:tbl>
              <a:tblPr firstRow="1" bandRow="1">
                <a:tableStyleId>{5C22544A-7EE6-4342-B048-85BDC9FD1C3A}</a:tableStyleId>
              </a:tblPr>
              <a:tblGrid>
                <a:gridCol w="834250">
                  <a:extLst>
                    <a:ext uri="{9D8B030D-6E8A-4147-A177-3AD203B41FA5}">
                      <a16:colId xmlns:a16="http://schemas.microsoft.com/office/drawing/2014/main" val="3626023938"/>
                    </a:ext>
                  </a:extLst>
                </a:gridCol>
                <a:gridCol w="1334800">
                  <a:extLst>
                    <a:ext uri="{9D8B030D-6E8A-4147-A177-3AD203B41FA5}">
                      <a16:colId xmlns:a16="http://schemas.microsoft.com/office/drawing/2014/main" val="1204963516"/>
                    </a:ext>
                  </a:extLst>
                </a:gridCol>
                <a:gridCol w="917674">
                  <a:extLst>
                    <a:ext uri="{9D8B030D-6E8A-4147-A177-3AD203B41FA5}">
                      <a16:colId xmlns:a16="http://schemas.microsoft.com/office/drawing/2014/main" val="4187370883"/>
                    </a:ext>
                  </a:extLst>
                </a:gridCol>
                <a:gridCol w="1835349">
                  <a:extLst>
                    <a:ext uri="{9D8B030D-6E8A-4147-A177-3AD203B41FA5}">
                      <a16:colId xmlns:a16="http://schemas.microsoft.com/office/drawing/2014/main" val="781017513"/>
                    </a:ext>
                  </a:extLst>
                </a:gridCol>
                <a:gridCol w="1501649">
                  <a:extLst>
                    <a:ext uri="{9D8B030D-6E8A-4147-A177-3AD203B41FA5}">
                      <a16:colId xmlns:a16="http://schemas.microsoft.com/office/drawing/2014/main" val="1607041491"/>
                    </a:ext>
                  </a:extLst>
                </a:gridCol>
                <a:gridCol w="2252474">
                  <a:extLst>
                    <a:ext uri="{9D8B030D-6E8A-4147-A177-3AD203B41FA5}">
                      <a16:colId xmlns:a16="http://schemas.microsoft.com/office/drawing/2014/main" val="3200424453"/>
                    </a:ext>
                  </a:extLst>
                </a:gridCol>
              </a:tblGrid>
              <a:tr h="370840">
                <a:tc>
                  <a:txBody>
                    <a:bodyPr/>
                    <a:lstStyle/>
                    <a:p>
                      <a:endParaRPr lang="en-GB" dirty="0"/>
                    </a:p>
                  </a:txBody>
                  <a:tcPr anchor="ctr">
                    <a:solidFill>
                      <a:schemeClr val="tx2">
                        <a:lumMod val="40000"/>
                        <a:lumOff val="6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u="sng" strike="noStrike" dirty="0">
                          <a:solidFill>
                            <a:schemeClr val="bg1"/>
                          </a:solidFill>
                          <a:effectLst/>
                          <a:latin typeface="Calibri" panose="020F0502020204030204" pitchFamily="34" charset="0"/>
                          <a:cs typeface="Calibri" panose="020F0502020204030204" pitchFamily="34" charset="0"/>
                        </a:rPr>
                        <a:t>Products Eligible for Liquidity Tests</a:t>
                      </a:r>
                      <a:br>
                        <a:rPr lang="en-GB" sz="1400" u="none" strike="noStrike" dirty="0">
                          <a:solidFill>
                            <a:schemeClr val="bg1"/>
                          </a:solidFill>
                          <a:effectLst/>
                          <a:latin typeface="Calibri" panose="020F0502020204030204" pitchFamily="34" charset="0"/>
                          <a:cs typeface="Calibri" panose="020F0502020204030204" pitchFamily="34" charset="0"/>
                        </a:rPr>
                      </a:br>
                      <a:r>
                        <a:rPr lang="en-GB" sz="1400" b="0" u="none" strike="noStrike" dirty="0">
                          <a:solidFill>
                            <a:schemeClr val="bg1"/>
                          </a:solidFill>
                          <a:effectLst/>
                          <a:latin typeface="Calibri" panose="020F0502020204030204" pitchFamily="34" charset="0"/>
                          <a:cs typeface="Calibri" panose="020F0502020204030204" pitchFamily="34" charset="0"/>
                        </a:rPr>
                        <a:t>(volumes all euros) </a:t>
                      </a:r>
                      <a:endParaRPr lang="en-GB" sz="1400" b="0" i="0" u="none" strike="noStrike" dirty="0">
                        <a:solidFill>
                          <a:schemeClr val="bg1"/>
                        </a:solidFill>
                        <a:effectLst/>
                        <a:latin typeface="Calibri" panose="020F0502020204030204" pitchFamily="34" charset="0"/>
                        <a:cs typeface="Calibri" panose="020F0502020204030204" pitchFamily="34" charset="0"/>
                      </a:endParaRPr>
                    </a:p>
                    <a:p>
                      <a:pPr algn="ctr"/>
                      <a:endParaRPr lang="en-GB" sz="1400" dirty="0">
                        <a:solidFill>
                          <a:schemeClr val="bg1"/>
                        </a:solidFill>
                      </a:endParaRPr>
                    </a:p>
                  </a:txBody>
                  <a:tcPr anchor="ctr">
                    <a:solidFill>
                      <a:schemeClr val="tx2">
                        <a:lumMod val="40000"/>
                        <a:lumOff val="60000"/>
                      </a:schemeClr>
                    </a:solidFill>
                  </a:tcPr>
                </a:tc>
                <a:tc hMerge="1">
                  <a:txBody>
                    <a:bodyPr/>
                    <a:lstStyle/>
                    <a:p>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u="none" strike="noStrike" dirty="0">
                          <a:solidFill>
                            <a:schemeClr val="bg1"/>
                          </a:solidFill>
                          <a:effectLst/>
                          <a:latin typeface="Calibri" panose="020F0502020204030204" pitchFamily="34" charset="0"/>
                          <a:cs typeface="Calibri" panose="020F0502020204030204" pitchFamily="34" charset="0"/>
                        </a:rPr>
                        <a:t>Liquidity Test</a:t>
                      </a:r>
                      <a:br>
                        <a:rPr lang="en-GB" sz="1400" u="none" strike="noStrike" dirty="0">
                          <a:solidFill>
                            <a:schemeClr val="bg1"/>
                          </a:solidFill>
                          <a:effectLst/>
                          <a:latin typeface="Calibri" panose="020F0502020204030204" pitchFamily="34" charset="0"/>
                          <a:cs typeface="Calibri" panose="020F0502020204030204" pitchFamily="34" charset="0"/>
                        </a:rPr>
                      </a:br>
                      <a:r>
                        <a:rPr lang="en-GB" sz="1400" b="0" u="none" strike="noStrike" dirty="0">
                          <a:solidFill>
                            <a:schemeClr val="bg1"/>
                          </a:solidFill>
                          <a:effectLst/>
                          <a:latin typeface="Calibri" panose="020F0502020204030204" pitchFamily="34" charset="0"/>
                          <a:cs typeface="Calibri" panose="020F0502020204030204" pitchFamily="34" charset="0"/>
                        </a:rPr>
                        <a:t>(Floors)</a:t>
                      </a:r>
                      <a:endParaRPr lang="en-GB" sz="1400" b="0" i="0" u="none" strike="noStrike" dirty="0">
                        <a:solidFill>
                          <a:schemeClr val="bg1"/>
                        </a:solidFill>
                        <a:effectLst/>
                        <a:latin typeface="Calibri" panose="020F0502020204030204" pitchFamily="34" charset="0"/>
                        <a:cs typeface="Calibri" panose="020F0502020204030204" pitchFamily="34" charset="0"/>
                      </a:endParaRPr>
                    </a:p>
                    <a:p>
                      <a:pPr algn="ctr"/>
                      <a:endParaRPr lang="en-GB" sz="1400" dirty="0">
                        <a:solidFill>
                          <a:schemeClr val="bg1"/>
                        </a:solidFill>
                      </a:endParaRPr>
                    </a:p>
                  </a:txBody>
                  <a:tcPr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u="none" strike="noStrike" kern="1200" dirty="0">
                          <a:solidFill>
                            <a:schemeClr val="bg1"/>
                          </a:solidFill>
                          <a:effectLst/>
                          <a:latin typeface="Calibri" panose="020F0502020204030204" pitchFamily="34" charset="0"/>
                          <a:ea typeface="+mn-ea"/>
                          <a:cs typeface="Calibri" panose="020F0502020204030204" pitchFamily="34" charset="0"/>
                        </a:rPr>
                        <a:t>Liquidity Test Level</a:t>
                      </a:r>
                    </a:p>
                    <a:p>
                      <a:pPr algn="ctr"/>
                      <a:endParaRPr lang="en-GB" sz="1400" dirty="0">
                        <a:solidFill>
                          <a:schemeClr val="bg1"/>
                        </a:solidFill>
                      </a:endParaRPr>
                    </a:p>
                  </a:txBody>
                  <a:tcPr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u="none" strike="noStrike" dirty="0">
                          <a:solidFill>
                            <a:schemeClr val="bg1"/>
                          </a:solidFill>
                          <a:effectLst/>
                          <a:latin typeface="Calibri" panose="020F0502020204030204" pitchFamily="34" charset="0"/>
                          <a:cs typeface="Calibri" panose="020F0502020204030204" pitchFamily="34" charset="0"/>
                        </a:rPr>
                        <a:t>Calculation Frequency:</a:t>
                      </a:r>
                      <a:br>
                        <a:rPr lang="en-GB" sz="1400" b="1" u="none" strike="noStrike" dirty="0">
                          <a:solidFill>
                            <a:schemeClr val="bg1"/>
                          </a:solidFill>
                          <a:effectLst/>
                          <a:latin typeface="Calibri" panose="020F0502020204030204" pitchFamily="34" charset="0"/>
                          <a:cs typeface="Calibri" panose="020F0502020204030204" pitchFamily="34" charset="0"/>
                        </a:rPr>
                      </a:br>
                      <a:r>
                        <a:rPr lang="en-GB" sz="1400" u="none" strike="noStrike" dirty="0">
                          <a:solidFill>
                            <a:schemeClr val="bg1"/>
                          </a:solidFill>
                          <a:effectLst/>
                          <a:latin typeface="Calibri" panose="020F0502020204030204" pitchFamily="34" charset="0"/>
                          <a:cs typeface="Calibri" panose="020F0502020204030204" pitchFamily="34" charset="0"/>
                        </a:rPr>
                        <a:t> </a:t>
                      </a:r>
                      <a:r>
                        <a:rPr lang="en-GB" sz="1400" b="0" u="none" strike="noStrike" dirty="0">
                          <a:solidFill>
                            <a:schemeClr val="bg1"/>
                          </a:solidFill>
                          <a:effectLst/>
                          <a:latin typeface="Calibri" panose="020F0502020204030204" pitchFamily="34" charset="0"/>
                          <a:cs typeface="Calibri" panose="020F0502020204030204" pitchFamily="34" charset="0"/>
                        </a:rPr>
                        <a:t>Liquidity Test &amp; Thresholds</a:t>
                      </a:r>
                      <a:endParaRPr lang="en-GB" sz="1400" b="0" i="0" u="none" strike="noStrike" dirty="0">
                        <a:solidFill>
                          <a:schemeClr val="bg1"/>
                        </a:solidFill>
                        <a:effectLst/>
                        <a:latin typeface="Calibri" panose="020F0502020204030204" pitchFamily="34" charset="0"/>
                        <a:cs typeface="Calibri" panose="020F0502020204030204" pitchFamily="34" charset="0"/>
                      </a:endParaRPr>
                    </a:p>
                    <a:p>
                      <a:pPr algn="ctr"/>
                      <a:endParaRPr lang="en-GB" sz="1400" dirty="0">
                        <a:solidFill>
                          <a:schemeClr val="bg1"/>
                        </a:solidFill>
                      </a:endParaRPr>
                    </a:p>
                  </a:txBody>
                  <a:tcPr anchor="ctr">
                    <a:solidFill>
                      <a:schemeClr val="tx2">
                        <a:lumMod val="40000"/>
                        <a:lumOff val="60000"/>
                      </a:schemeClr>
                    </a:solidFill>
                  </a:tcPr>
                </a:tc>
                <a:extLst>
                  <a:ext uri="{0D108BD9-81ED-4DB2-BD59-A6C34878D82A}">
                    <a16:rowId xmlns:a16="http://schemas.microsoft.com/office/drawing/2014/main" val="3967179892"/>
                  </a:ext>
                </a:extLst>
              </a:tr>
              <a:tr h="416416">
                <a:tc>
                  <a:txBody>
                    <a:bodyPr/>
                    <a:lstStyle/>
                    <a:p>
                      <a:r>
                        <a:rPr lang="en-GB" sz="1400" b="1" dirty="0"/>
                        <a:t>Bonds</a:t>
                      </a:r>
                    </a:p>
                  </a:txBody>
                  <a:tcPr>
                    <a:solidFill>
                      <a:schemeClr val="accent5">
                        <a:lumMod val="20000"/>
                        <a:lumOff val="80000"/>
                      </a:schemeClr>
                    </a:solidFill>
                  </a:tcPr>
                </a:tc>
                <a:tc>
                  <a:txBody>
                    <a:bodyPr/>
                    <a:lstStyle/>
                    <a:p>
                      <a:r>
                        <a:rPr lang="en-GB" sz="1400" dirty="0"/>
                        <a:t>Sovereigns</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latin typeface="Calibri" panose="020F0502020204030204" pitchFamily="34" charset="0"/>
                          <a:cs typeface="Calibri" panose="020F0502020204030204" pitchFamily="34" charset="0"/>
                        </a:rPr>
                        <a:t>1bn+</a:t>
                      </a:r>
                      <a:endParaRPr lang="en-GB" sz="1400" b="0" i="0" u="none" strike="noStrike" dirty="0">
                        <a:solidFill>
                          <a:srgbClr val="000000"/>
                        </a:solidFill>
                        <a:effectLst/>
                        <a:latin typeface="Calibri" panose="020F0502020204030204" pitchFamily="34" charset="0"/>
                        <a:cs typeface="Calibri" panose="020F0502020204030204" pitchFamily="34" charset="0"/>
                      </a:endParaRPr>
                    </a:p>
                    <a:p>
                      <a:endParaRPr lang="en-GB" sz="1400" dirty="0"/>
                    </a:p>
                  </a:txBody>
                  <a:tcPr>
                    <a:solidFill>
                      <a:schemeClr val="accent5">
                        <a:lumMod val="20000"/>
                        <a:lumOff val="80000"/>
                      </a:schemeClr>
                    </a:solidFill>
                  </a:tcPr>
                </a:tc>
                <a:tc rowSpan="2">
                  <a:txBody>
                    <a:bodyPr/>
                    <a:lstStyle/>
                    <a:p>
                      <a:pPr algn="ctr" fontAlgn="ctr"/>
                      <a:r>
                        <a:rPr lang="en-GB" sz="1400" u="none" strike="noStrike" dirty="0">
                          <a:effectLst/>
                          <a:latin typeface="Calibri" panose="020F0502020204030204" pitchFamily="34" charset="0"/>
                          <a:cs typeface="Calibri" panose="020F0502020204030204" pitchFamily="34" charset="0"/>
                        </a:rPr>
                        <a:t>2 trades &amp; 100k</a:t>
                      </a:r>
                      <a:br>
                        <a:rPr lang="en-GB" sz="1400" u="none" strike="noStrike" dirty="0">
                          <a:effectLst/>
                          <a:latin typeface="Calibri" panose="020F0502020204030204" pitchFamily="34" charset="0"/>
                          <a:cs typeface="Calibri" panose="020F0502020204030204" pitchFamily="34" charset="0"/>
                        </a:rPr>
                      </a:br>
                      <a:r>
                        <a:rPr lang="en-GB" sz="1400" u="none" strike="noStrike" dirty="0">
                          <a:effectLst/>
                          <a:latin typeface="Calibri" panose="020F0502020204030204" pitchFamily="34" charset="0"/>
                          <a:cs typeface="Calibri" panose="020F0502020204030204" pitchFamily="34" charset="0"/>
                        </a:rPr>
                        <a:t>on 80% of days</a:t>
                      </a:r>
                    </a:p>
                    <a:p>
                      <a:pPr algn="ctr" fontAlgn="ctr"/>
                      <a:endParaRPr lang="en-GB" sz="1400" b="0" i="0" u="none" strike="noStrike" dirty="0">
                        <a:solidFill>
                          <a:srgbClr val="000000"/>
                        </a:solidFill>
                        <a:effectLst/>
                        <a:latin typeface="Calibri" panose="020F0502020204030204" pitchFamily="34" charset="0"/>
                        <a:cs typeface="Calibri" panose="020F0502020204030204" pitchFamily="34" charset="0"/>
                      </a:endParaRPr>
                    </a:p>
                    <a:p>
                      <a:pPr algn="ctr" fontAlgn="ctr"/>
                      <a:r>
                        <a:rPr lang="en-GB" sz="1200" b="0" i="1" u="none" strike="noStrike" dirty="0">
                          <a:solidFill>
                            <a:srgbClr val="000000"/>
                          </a:solidFill>
                          <a:effectLst/>
                          <a:latin typeface="Calibri" panose="020F0502020204030204" pitchFamily="34" charset="0"/>
                          <a:cs typeface="Calibri" panose="020F0502020204030204" pitchFamily="34" charset="0"/>
                        </a:rPr>
                        <a:t>(no </a:t>
                      </a:r>
                      <a:r>
                        <a:rPr lang="en-GB" sz="1200" b="0" i="1" u="none" strike="noStrike" dirty="0" err="1">
                          <a:solidFill>
                            <a:srgbClr val="000000"/>
                          </a:solidFill>
                          <a:effectLst/>
                          <a:latin typeface="Calibri" panose="020F0502020204030204" pitchFamily="34" charset="0"/>
                          <a:cs typeface="Calibri" panose="020F0502020204030204" pitchFamily="34" charset="0"/>
                        </a:rPr>
                        <a:t>Liq</a:t>
                      </a:r>
                      <a:r>
                        <a:rPr lang="en-GB" sz="1200" b="0" i="1" u="none" strike="noStrike" dirty="0">
                          <a:solidFill>
                            <a:srgbClr val="000000"/>
                          </a:solidFill>
                          <a:effectLst/>
                          <a:latin typeface="Calibri" panose="020F0502020204030204" pitchFamily="34" charset="0"/>
                          <a:cs typeface="Calibri" panose="020F0502020204030204" pitchFamily="34" charset="0"/>
                        </a:rPr>
                        <a:t> test for new issues)</a:t>
                      </a:r>
                    </a:p>
                    <a:p>
                      <a:pPr algn="ctr"/>
                      <a:endParaRPr lang="en-GB" sz="1400" dirty="0"/>
                    </a:p>
                  </a:txBody>
                  <a:tcPr anchor="ctr">
                    <a:solidFill>
                      <a:schemeClr val="accent1">
                        <a:lumMod val="20000"/>
                        <a:lumOff val="80000"/>
                      </a:schemeClr>
                    </a:solidFill>
                  </a:tcPr>
                </a:tc>
                <a:tc rowSpan="2">
                  <a:txBody>
                    <a:bodyPr/>
                    <a:lstStyle/>
                    <a:p>
                      <a:pPr algn="ctr" fontAlgn="ctr"/>
                      <a:r>
                        <a:rPr lang="en-GB" sz="1400" b="0" u="none" strike="noStrike" dirty="0">
                          <a:effectLst/>
                          <a:latin typeface="Calibri" panose="020F0502020204030204" pitchFamily="34" charset="0"/>
                          <a:cs typeface="Calibri" panose="020F0502020204030204" pitchFamily="34" charset="0"/>
                        </a:rPr>
                        <a:t>By ISIN (IBIA)</a:t>
                      </a:r>
                    </a:p>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&amp;</a:t>
                      </a:r>
                    </a:p>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By Class (COFIA) for new issues</a:t>
                      </a:r>
                      <a:endParaRPr lang="en-GB" sz="1400" b="1" i="0" u="none" strike="noStrike" dirty="0">
                        <a:solidFill>
                          <a:srgbClr val="000000"/>
                        </a:solidFill>
                        <a:effectLst/>
                        <a:latin typeface="Calibri" panose="020F0502020204030204" pitchFamily="34" charset="0"/>
                        <a:cs typeface="Calibri" panose="020F0502020204030204" pitchFamily="34" charset="0"/>
                      </a:endParaRPr>
                    </a:p>
                    <a:p>
                      <a:pPr algn="ctr"/>
                      <a:endParaRPr lang="en-GB" sz="1400" dirty="0"/>
                    </a:p>
                  </a:txBody>
                  <a:tcPr anchor="ctr">
                    <a:solidFill>
                      <a:schemeClr val="accent1">
                        <a:lumMod val="20000"/>
                        <a:lumOff val="8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u="none" strike="noStrike" dirty="0">
                          <a:effectLst/>
                          <a:latin typeface="Calibri" panose="020F0502020204030204" pitchFamily="34" charset="0"/>
                          <a:cs typeface="Calibri" panose="020F0502020204030204" pitchFamily="34" charset="0"/>
                        </a:rPr>
                        <a:t>Quarter</a:t>
                      </a:r>
                      <a:endParaRPr lang="en-GB" sz="1400" b="1" i="0" u="none" strike="noStrike" dirty="0">
                        <a:solidFill>
                          <a:srgbClr val="000000"/>
                        </a:solidFill>
                        <a:effectLst/>
                        <a:latin typeface="Calibri" panose="020F0502020204030204" pitchFamily="34" charset="0"/>
                        <a:cs typeface="Calibri" panose="020F0502020204030204" pitchFamily="34" charset="0"/>
                      </a:endParaRPr>
                    </a:p>
                    <a:p>
                      <a:pPr algn="ctr"/>
                      <a:endParaRPr lang="en-GB" sz="1400" dirty="0"/>
                    </a:p>
                  </a:txBody>
                  <a:tcPr anchor="ctr">
                    <a:solidFill>
                      <a:schemeClr val="accent1">
                        <a:lumMod val="20000"/>
                        <a:lumOff val="80000"/>
                      </a:schemeClr>
                    </a:solidFill>
                  </a:tcPr>
                </a:tc>
                <a:extLst>
                  <a:ext uri="{0D108BD9-81ED-4DB2-BD59-A6C34878D82A}">
                    <a16:rowId xmlns:a16="http://schemas.microsoft.com/office/drawing/2014/main" val="1737248055"/>
                  </a:ext>
                </a:extLst>
              </a:tr>
              <a:tr h="370840">
                <a:tc>
                  <a:txBody>
                    <a:bodyPr/>
                    <a:lstStyle/>
                    <a:p>
                      <a:endParaRPr lang="en-GB" sz="1200" dirty="0"/>
                    </a:p>
                  </a:txBody>
                  <a:tcPr>
                    <a:solidFill>
                      <a:schemeClr val="accent1">
                        <a:lumMod val="20000"/>
                        <a:lumOff val="80000"/>
                      </a:schemeClr>
                    </a:solidFill>
                  </a:tcPr>
                </a:tc>
                <a:tc>
                  <a:txBody>
                    <a:bodyPr/>
                    <a:lstStyle/>
                    <a:p>
                      <a:r>
                        <a:rPr lang="en-GB" sz="1400" dirty="0"/>
                        <a:t>Corporates</a:t>
                      </a:r>
                    </a:p>
                    <a:p>
                      <a:r>
                        <a:rPr lang="en-GB" sz="1400" dirty="0" err="1"/>
                        <a:t>Covereds</a:t>
                      </a:r>
                      <a:endParaRPr lang="en-GB" sz="1400" dirty="0"/>
                    </a:p>
                    <a:p>
                      <a:r>
                        <a:rPr lang="en-GB" sz="1400" dirty="0"/>
                        <a:t>Convertibles</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latin typeface="Calibri" panose="020F0502020204030204" pitchFamily="34" charset="0"/>
                          <a:cs typeface="Calibri" panose="020F0502020204030204" pitchFamily="34" charset="0"/>
                        </a:rPr>
                        <a:t>0.5bn+</a:t>
                      </a:r>
                      <a:endParaRPr lang="en-GB" sz="1400" b="0" i="0" u="none" strike="noStrike" dirty="0">
                        <a:solidFill>
                          <a:srgbClr val="000000"/>
                        </a:solidFill>
                        <a:effectLst/>
                        <a:latin typeface="Calibri" panose="020F0502020204030204" pitchFamily="34" charset="0"/>
                        <a:cs typeface="Calibri" panose="020F0502020204030204" pitchFamily="34" charset="0"/>
                      </a:endParaRPr>
                    </a:p>
                    <a:p>
                      <a:endParaRPr lang="en-GB" sz="1400" dirty="0"/>
                    </a:p>
                  </a:txBody>
                  <a:tcPr>
                    <a:solidFill>
                      <a:schemeClr val="accent1">
                        <a:lumMod val="20000"/>
                        <a:lumOff val="80000"/>
                      </a:schemeClr>
                    </a:solidFill>
                  </a:tcPr>
                </a:tc>
                <a:tc vMerge="1">
                  <a:txBody>
                    <a:bodyPr/>
                    <a:lstStyle/>
                    <a:p>
                      <a:endParaRPr lang="en-GB" sz="1400" dirty="0"/>
                    </a:p>
                  </a:txBody>
                  <a:tcPr/>
                </a:tc>
                <a:tc vMerge="1">
                  <a:txBody>
                    <a:bodyPr/>
                    <a:lstStyle/>
                    <a:p>
                      <a:endParaRPr lang="en-GB" sz="1400" dirty="0"/>
                    </a:p>
                  </a:txBody>
                  <a:tcPr/>
                </a:tc>
                <a:tc vMerge="1">
                  <a:txBody>
                    <a:bodyPr/>
                    <a:lstStyle/>
                    <a:p>
                      <a:endParaRPr lang="en-GB" sz="1400" dirty="0"/>
                    </a:p>
                  </a:txBody>
                  <a:tcPr/>
                </a:tc>
                <a:extLst>
                  <a:ext uri="{0D108BD9-81ED-4DB2-BD59-A6C34878D82A}">
                    <a16:rowId xmlns:a16="http://schemas.microsoft.com/office/drawing/2014/main" val="424724798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98235433"/>
              </p:ext>
            </p:extLst>
          </p:nvPr>
        </p:nvGraphicFramePr>
        <p:xfrm>
          <a:off x="233133" y="4346603"/>
          <a:ext cx="8676195" cy="889000"/>
        </p:xfrm>
        <a:graphic>
          <a:graphicData uri="http://schemas.openxmlformats.org/drawingml/2006/table">
            <a:tbl>
              <a:tblPr firstRow="1" bandRow="1">
                <a:tableStyleId>{5C22544A-7EE6-4342-B048-85BDC9FD1C3A}</a:tableStyleId>
              </a:tblPr>
              <a:tblGrid>
                <a:gridCol w="1715851">
                  <a:extLst>
                    <a:ext uri="{9D8B030D-6E8A-4147-A177-3AD203B41FA5}">
                      <a16:colId xmlns:a16="http://schemas.microsoft.com/office/drawing/2014/main" val="1234643408"/>
                    </a:ext>
                  </a:extLst>
                </a:gridCol>
                <a:gridCol w="1740086">
                  <a:extLst>
                    <a:ext uri="{9D8B030D-6E8A-4147-A177-3AD203B41FA5}">
                      <a16:colId xmlns:a16="http://schemas.microsoft.com/office/drawing/2014/main" val="2959244646"/>
                    </a:ext>
                  </a:extLst>
                </a:gridCol>
                <a:gridCol w="1740086">
                  <a:extLst>
                    <a:ext uri="{9D8B030D-6E8A-4147-A177-3AD203B41FA5}">
                      <a16:colId xmlns:a16="http://schemas.microsoft.com/office/drawing/2014/main" val="2977801373"/>
                    </a:ext>
                  </a:extLst>
                </a:gridCol>
                <a:gridCol w="1740086">
                  <a:extLst>
                    <a:ext uri="{9D8B030D-6E8A-4147-A177-3AD203B41FA5}">
                      <a16:colId xmlns:a16="http://schemas.microsoft.com/office/drawing/2014/main" val="2903027425"/>
                    </a:ext>
                  </a:extLst>
                </a:gridCol>
                <a:gridCol w="1740086">
                  <a:extLst>
                    <a:ext uri="{9D8B030D-6E8A-4147-A177-3AD203B41FA5}">
                      <a16:colId xmlns:a16="http://schemas.microsoft.com/office/drawing/2014/main" val="3109413572"/>
                    </a:ext>
                  </a:extLst>
                </a:gridCol>
              </a:tblGrid>
              <a:tr h="370840">
                <a:tc>
                  <a:txBody>
                    <a:bodyPr/>
                    <a:lstStyle/>
                    <a:p>
                      <a:endParaRPr lang="en-GB" dirty="0"/>
                    </a:p>
                  </a:txBody>
                  <a:tcPr>
                    <a:solidFill>
                      <a:schemeClr val="tx2">
                        <a:lumMod val="40000"/>
                        <a:lumOff val="60000"/>
                      </a:schemeClr>
                    </a:solidFill>
                  </a:tcPr>
                </a:tc>
                <a:tc>
                  <a:txBody>
                    <a:bodyPr/>
                    <a:lstStyle/>
                    <a:p>
                      <a:r>
                        <a:rPr lang="en-GB" sz="1400" dirty="0"/>
                        <a:t>Year 1 (2018)</a:t>
                      </a:r>
                    </a:p>
                  </a:txBody>
                  <a:tcPr>
                    <a:solidFill>
                      <a:schemeClr val="tx2">
                        <a:lumMod val="40000"/>
                        <a:lumOff val="60000"/>
                      </a:schemeClr>
                    </a:solidFill>
                  </a:tcPr>
                </a:tc>
                <a:tc>
                  <a:txBody>
                    <a:bodyPr/>
                    <a:lstStyle/>
                    <a:p>
                      <a:r>
                        <a:rPr lang="en-GB" sz="1400" dirty="0"/>
                        <a:t>Year 2 (2019)</a:t>
                      </a:r>
                    </a:p>
                  </a:txBody>
                  <a:tcPr>
                    <a:solidFill>
                      <a:schemeClr val="tx2">
                        <a:lumMod val="40000"/>
                        <a:lumOff val="60000"/>
                      </a:schemeClr>
                    </a:solidFill>
                  </a:tcPr>
                </a:tc>
                <a:tc>
                  <a:txBody>
                    <a:bodyPr/>
                    <a:lstStyle/>
                    <a:p>
                      <a:r>
                        <a:rPr lang="en-GB" sz="1400" dirty="0"/>
                        <a:t>Year 3 (2020)</a:t>
                      </a:r>
                    </a:p>
                  </a:txBody>
                  <a:tcPr>
                    <a:solidFill>
                      <a:schemeClr val="tx2">
                        <a:lumMod val="40000"/>
                        <a:lumOff val="60000"/>
                      </a:schemeClr>
                    </a:solidFill>
                  </a:tcPr>
                </a:tc>
                <a:tc>
                  <a:txBody>
                    <a:bodyPr/>
                    <a:lstStyle/>
                    <a:p>
                      <a:r>
                        <a:rPr lang="en-GB" sz="1400" dirty="0"/>
                        <a:t>Year 4 (2021)</a:t>
                      </a:r>
                    </a:p>
                  </a:txBody>
                  <a:tcPr>
                    <a:solidFill>
                      <a:schemeClr val="tx2">
                        <a:lumMod val="40000"/>
                        <a:lumOff val="60000"/>
                      </a:schemeClr>
                    </a:solidFill>
                  </a:tcPr>
                </a:tc>
                <a:extLst>
                  <a:ext uri="{0D108BD9-81ED-4DB2-BD59-A6C34878D82A}">
                    <a16:rowId xmlns:a16="http://schemas.microsoft.com/office/drawing/2014/main" val="4159809829"/>
                  </a:ext>
                </a:extLst>
              </a:tr>
              <a:tr h="370840">
                <a:tc>
                  <a:txBody>
                    <a:bodyPr/>
                    <a:lstStyle/>
                    <a:p>
                      <a:r>
                        <a:rPr lang="en-GB" sz="1400" b="1" dirty="0"/>
                        <a:t>Liquidity</a:t>
                      </a:r>
                      <a:r>
                        <a:rPr lang="en-GB" sz="1400" b="1" baseline="0" dirty="0"/>
                        <a:t> Test:</a:t>
                      </a:r>
                      <a:endParaRPr lang="en-GB" sz="1400" b="1" dirty="0"/>
                    </a:p>
                  </a:txBody>
                  <a:tcPr>
                    <a:solidFill>
                      <a:schemeClr val="accent1">
                        <a:lumMod val="20000"/>
                        <a:lumOff val="80000"/>
                      </a:schemeClr>
                    </a:solidFill>
                  </a:tcPr>
                </a:tc>
                <a:tc>
                  <a:txBody>
                    <a:bodyPr/>
                    <a:lstStyle/>
                    <a:p>
                      <a:r>
                        <a:rPr lang="en-GB" sz="1400" dirty="0"/>
                        <a:t>15 trades per/day</a:t>
                      </a:r>
                    </a:p>
                  </a:txBody>
                  <a:tcPr>
                    <a:solidFill>
                      <a:schemeClr val="accent1">
                        <a:lumMod val="20000"/>
                        <a:lumOff val="80000"/>
                      </a:schemeClr>
                    </a:solidFill>
                  </a:tcPr>
                </a:tc>
                <a:tc>
                  <a:txBody>
                    <a:bodyPr/>
                    <a:lstStyle/>
                    <a:p>
                      <a:r>
                        <a:rPr lang="en-GB" sz="1400" dirty="0"/>
                        <a:t>10 trades per/day</a:t>
                      </a:r>
                    </a:p>
                  </a:txBody>
                  <a:tcPr>
                    <a:solidFill>
                      <a:schemeClr val="accent1">
                        <a:lumMod val="20000"/>
                        <a:lumOff val="80000"/>
                      </a:schemeClr>
                    </a:solidFill>
                  </a:tcPr>
                </a:tc>
                <a:tc>
                  <a:txBody>
                    <a:bodyPr/>
                    <a:lstStyle/>
                    <a:p>
                      <a:r>
                        <a:rPr lang="en-GB" sz="1400" dirty="0"/>
                        <a:t>7 trades </a:t>
                      </a:r>
                    </a:p>
                    <a:p>
                      <a:r>
                        <a:rPr lang="en-GB" sz="1400" dirty="0"/>
                        <a:t>per/day</a:t>
                      </a:r>
                    </a:p>
                  </a:txBody>
                  <a:tcPr>
                    <a:solidFill>
                      <a:schemeClr val="accent1">
                        <a:lumMod val="20000"/>
                        <a:lumOff val="80000"/>
                      </a:schemeClr>
                    </a:solidFill>
                  </a:tcPr>
                </a:tc>
                <a:tc>
                  <a:txBody>
                    <a:bodyPr/>
                    <a:lstStyle/>
                    <a:p>
                      <a:r>
                        <a:rPr lang="en-GB" sz="1400" dirty="0"/>
                        <a:t>2 trades </a:t>
                      </a:r>
                    </a:p>
                    <a:p>
                      <a:r>
                        <a:rPr lang="en-GB" sz="1400" dirty="0"/>
                        <a:t>per/day</a:t>
                      </a:r>
                    </a:p>
                  </a:txBody>
                  <a:tcPr>
                    <a:solidFill>
                      <a:schemeClr val="accent1">
                        <a:lumMod val="20000"/>
                        <a:lumOff val="80000"/>
                      </a:schemeClr>
                    </a:solidFill>
                  </a:tcPr>
                </a:tc>
                <a:extLst>
                  <a:ext uri="{0D108BD9-81ED-4DB2-BD59-A6C34878D82A}">
                    <a16:rowId xmlns:a16="http://schemas.microsoft.com/office/drawing/2014/main" val="718181879"/>
                  </a:ext>
                </a:extLst>
              </a:tr>
            </a:tbl>
          </a:graphicData>
        </a:graphic>
      </p:graphicFrame>
      <p:sp>
        <p:nvSpPr>
          <p:cNvPr id="6" name="TextBox 5"/>
          <p:cNvSpPr txBox="1"/>
          <p:nvPr/>
        </p:nvSpPr>
        <p:spPr bwMode="auto">
          <a:xfrm>
            <a:off x="205726" y="3980699"/>
            <a:ext cx="4946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r>
              <a:rPr lang="en-GB" sz="1400" u="sng" dirty="0">
                <a:latin typeface="Calibri Light"/>
                <a:cs typeface="Calibri Light"/>
              </a:rPr>
              <a:t>Liquidity test tomorrow</a:t>
            </a:r>
            <a:r>
              <a:rPr lang="en-GB" sz="1400" dirty="0">
                <a:latin typeface="Calibri Light"/>
                <a:cs typeface="Calibri Light"/>
              </a:rPr>
              <a:t>*:</a:t>
            </a:r>
          </a:p>
        </p:txBody>
      </p:sp>
      <p:sp>
        <p:nvSpPr>
          <p:cNvPr id="5" name="Rectangle 4"/>
          <p:cNvSpPr/>
          <p:nvPr/>
        </p:nvSpPr>
        <p:spPr>
          <a:xfrm>
            <a:off x="107504" y="5292037"/>
            <a:ext cx="2036968" cy="307777"/>
          </a:xfrm>
          <a:prstGeom prst="rect">
            <a:avLst/>
          </a:prstGeom>
        </p:spPr>
        <p:txBody>
          <a:bodyPr wrap="none">
            <a:spAutoFit/>
          </a:bodyPr>
          <a:lstStyle/>
          <a:p>
            <a:r>
              <a:rPr lang="en-GB" sz="1400" dirty="0">
                <a:latin typeface="Calibri Light"/>
                <a:cs typeface="Calibri Light"/>
              </a:rPr>
              <a:t>*(subject to EU approval) </a:t>
            </a:r>
          </a:p>
        </p:txBody>
      </p:sp>
      <p:sp>
        <p:nvSpPr>
          <p:cNvPr id="9" name="TextBox 8"/>
          <p:cNvSpPr txBox="1"/>
          <p:nvPr/>
        </p:nvSpPr>
        <p:spPr bwMode="auto">
          <a:xfrm>
            <a:off x="304499" y="5936357"/>
            <a:ext cx="8768169" cy="307777"/>
          </a:xfrm>
          <a:prstGeom prst="rect">
            <a:avLst/>
          </a:prstGeom>
          <a:solidFill>
            <a:schemeClr val="accent1">
              <a:lumMod val="20000"/>
              <a:lumOff val="80000"/>
            </a:schemeClr>
          </a:solidFill>
          <a:ln>
            <a:noFill/>
          </a:ln>
          <a:extLst/>
        </p:spPr>
        <p:txBody>
          <a:bodyPr vert="horz" wrap="square" lIns="91440" tIns="45720" rIns="91440" bIns="45720" numCol="1" rtlCol="0" anchor="ctr" anchorCtr="0" compatLnSpc="1">
            <a:prstTxWarp prst="textNoShape">
              <a:avLst/>
            </a:prstTxWarp>
            <a:spAutoFit/>
          </a:bodyPr>
          <a:lstStyle/>
          <a:p>
            <a:r>
              <a:rPr lang="en-GB" sz="1400" b="1" dirty="0">
                <a:latin typeface="Calibri Light"/>
                <a:cs typeface="Calibri Light"/>
              </a:rPr>
              <a:t>SI in 1 bond</a:t>
            </a:r>
            <a:r>
              <a:rPr lang="en-GB" sz="1400" dirty="0">
                <a:latin typeface="Calibri Light"/>
                <a:cs typeface="Calibri Light"/>
              </a:rPr>
              <a:t>, requirement is to be an SI for that issuer for all new issues, regardless of currency.</a:t>
            </a:r>
          </a:p>
        </p:txBody>
      </p:sp>
      <p:sp>
        <p:nvSpPr>
          <p:cNvPr id="10" name="TextBox 9"/>
          <p:cNvSpPr txBox="1"/>
          <p:nvPr/>
        </p:nvSpPr>
        <p:spPr bwMode="auto">
          <a:xfrm>
            <a:off x="233132" y="5631219"/>
            <a:ext cx="4946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r>
              <a:rPr lang="en-GB" sz="1400" u="sng" dirty="0">
                <a:latin typeface="Calibri Light"/>
                <a:cs typeface="Calibri Light"/>
              </a:rPr>
              <a:t>SI test tomorrow</a:t>
            </a:r>
            <a:r>
              <a:rPr lang="en-GB" sz="1400" dirty="0">
                <a:latin typeface="Calibri Light"/>
                <a:cs typeface="Calibri Light"/>
              </a:rPr>
              <a:t>*:</a:t>
            </a:r>
          </a:p>
        </p:txBody>
      </p:sp>
      <p:sp>
        <p:nvSpPr>
          <p:cNvPr id="11" name="Rectangle 10"/>
          <p:cNvSpPr/>
          <p:nvPr/>
        </p:nvSpPr>
        <p:spPr>
          <a:xfrm>
            <a:off x="107504" y="6284714"/>
            <a:ext cx="2036968" cy="307777"/>
          </a:xfrm>
          <a:prstGeom prst="rect">
            <a:avLst/>
          </a:prstGeom>
        </p:spPr>
        <p:txBody>
          <a:bodyPr wrap="none">
            <a:spAutoFit/>
          </a:bodyPr>
          <a:lstStyle/>
          <a:p>
            <a:r>
              <a:rPr lang="en-GB" sz="1400" dirty="0">
                <a:latin typeface="Calibri Light"/>
                <a:cs typeface="Calibri Light"/>
              </a:rPr>
              <a:t>*(subject to EU approval) </a:t>
            </a:r>
          </a:p>
        </p:txBody>
      </p:sp>
    </p:spTree>
    <p:extLst>
      <p:ext uri="{BB962C8B-B14F-4D97-AF65-F5344CB8AC3E}">
        <p14:creationId xmlns:p14="http://schemas.microsoft.com/office/powerpoint/2010/main" val="35957711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Pre – trade - draft transparency requirements:</a:t>
            </a:r>
          </a:p>
        </p:txBody>
      </p:sp>
      <p:sp>
        <p:nvSpPr>
          <p:cNvPr id="6" name="Content Placeholder 2"/>
          <p:cNvSpPr>
            <a:spLocks noGrp="1"/>
          </p:cNvSpPr>
          <p:nvPr>
            <p:ph idx="1"/>
          </p:nvPr>
        </p:nvSpPr>
        <p:spPr>
          <a:xfrm>
            <a:off x="476530" y="1268760"/>
            <a:ext cx="8229600" cy="4824536"/>
          </a:xfrm>
        </p:spPr>
        <p:txBody>
          <a:bodyPr/>
          <a:lstStyle/>
          <a:p>
            <a:pPr>
              <a:spcBef>
                <a:spcPts val="0"/>
              </a:spcBef>
            </a:pPr>
            <a:r>
              <a:rPr lang="en-GB" dirty="0"/>
              <a:t>Applies to RMs, MTFs, OTFs and SIs</a:t>
            </a:r>
          </a:p>
          <a:p>
            <a:pPr marL="0" indent="0">
              <a:spcBef>
                <a:spcPts val="0"/>
              </a:spcBef>
              <a:buNone/>
            </a:pPr>
            <a:endParaRPr lang="en-GB" dirty="0"/>
          </a:p>
          <a:p>
            <a:pPr>
              <a:spcBef>
                <a:spcPts val="0"/>
              </a:spcBef>
            </a:pPr>
            <a:r>
              <a:rPr lang="en-GB" dirty="0"/>
              <a:t>Operators must make publicly available, on a continuous basis during trading hours, actionable indications of interest (IOIs);  i.e. current bid and offer prices, and depth of trading interest .</a:t>
            </a:r>
          </a:p>
          <a:p>
            <a:pPr marL="0" indent="0">
              <a:spcBef>
                <a:spcPts val="0"/>
              </a:spcBef>
              <a:buNone/>
            </a:pPr>
            <a:endParaRPr lang="en-GB" dirty="0"/>
          </a:p>
          <a:p>
            <a:pPr lvl="1">
              <a:spcBef>
                <a:spcPts val="0"/>
              </a:spcBef>
            </a:pPr>
            <a:r>
              <a:rPr lang="en-GB" b="1" dirty="0"/>
              <a:t>Including: </a:t>
            </a:r>
          </a:p>
          <a:p>
            <a:pPr lvl="1">
              <a:spcBef>
                <a:spcPts val="0"/>
              </a:spcBef>
            </a:pPr>
            <a:r>
              <a:rPr lang="en-GB" b="1" dirty="0"/>
              <a:t>Request For Quote (RFQ) systems and voice trading systems</a:t>
            </a:r>
          </a:p>
          <a:p>
            <a:pPr lvl="1">
              <a:spcBef>
                <a:spcPts val="0"/>
              </a:spcBef>
            </a:pPr>
            <a:r>
              <a:rPr lang="en-GB" b="1" dirty="0">
                <a:solidFill>
                  <a:schemeClr val="tx1"/>
                </a:solidFill>
              </a:rPr>
              <a:t>SIs, where they make quotes public, will trade at quote w/all clients of SI, subject to commercial policy (E.g. transparency limits and size thresholds.)</a:t>
            </a:r>
          </a:p>
          <a:p>
            <a:pPr>
              <a:spcBef>
                <a:spcPts val="0"/>
              </a:spcBef>
            </a:pPr>
            <a:endParaRPr lang="en-GB" dirty="0"/>
          </a:p>
          <a:p>
            <a:pPr>
              <a:spcBef>
                <a:spcPts val="0"/>
              </a:spcBef>
            </a:pPr>
            <a:r>
              <a:rPr lang="en-GB" dirty="0"/>
              <a:t>Waivers:</a:t>
            </a:r>
          </a:p>
          <a:p>
            <a:pPr lvl="1">
              <a:spcBef>
                <a:spcPts val="0"/>
              </a:spcBef>
            </a:pPr>
            <a:r>
              <a:rPr lang="en-GB" dirty="0"/>
              <a:t>Pre-trade transparency requirements can be waived for:</a:t>
            </a:r>
          </a:p>
          <a:p>
            <a:pPr lvl="4">
              <a:spcBef>
                <a:spcPts val="0"/>
              </a:spcBef>
            </a:pPr>
            <a:r>
              <a:rPr lang="en-GB" dirty="0"/>
              <a:t>Financial instruments for which there is not a liquid market</a:t>
            </a:r>
          </a:p>
          <a:p>
            <a:pPr lvl="4">
              <a:spcBef>
                <a:spcPts val="0"/>
              </a:spcBef>
            </a:pPr>
            <a:r>
              <a:rPr lang="en-GB" dirty="0"/>
              <a:t>Orders that are large in scale (LIS) compared to normal market size</a:t>
            </a:r>
          </a:p>
          <a:p>
            <a:pPr lvl="4">
              <a:spcBef>
                <a:spcPts val="0"/>
              </a:spcBef>
            </a:pPr>
            <a:r>
              <a:rPr lang="en-GB" dirty="0"/>
              <a:t>Orders on RFQ or voice trading systems that are equal to or larger that the relevant size specific to the instrument (SSTI)</a:t>
            </a:r>
          </a:p>
          <a:p>
            <a:pPr lvl="4">
              <a:spcBef>
                <a:spcPts val="0"/>
              </a:spcBef>
            </a:pPr>
            <a:r>
              <a:rPr lang="en-GB" dirty="0"/>
              <a:t>Orders held in an order management system</a:t>
            </a:r>
            <a:endParaRPr lang="en-US" dirty="0"/>
          </a:p>
        </p:txBody>
      </p:sp>
    </p:spTree>
    <p:extLst>
      <p:ext uri="{BB962C8B-B14F-4D97-AF65-F5344CB8AC3E}">
        <p14:creationId xmlns:p14="http://schemas.microsoft.com/office/powerpoint/2010/main" val="47645944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Pre-trade - transparency</a:t>
            </a:r>
          </a:p>
        </p:txBody>
      </p:sp>
      <p:sp>
        <p:nvSpPr>
          <p:cNvPr id="3" name="Flowchart: Process 4"/>
          <p:cNvSpPr>
            <a:spLocks/>
          </p:cNvSpPr>
          <p:nvPr/>
        </p:nvSpPr>
        <p:spPr bwMode="auto">
          <a:xfrm>
            <a:off x="1100043" y="2346028"/>
            <a:ext cx="596901" cy="2719127"/>
          </a:xfrm>
          <a:prstGeom prst="flowChartProcess">
            <a:avLst/>
          </a:prstGeom>
          <a:solidFill>
            <a:srgbClr val="4F81BD"/>
          </a:solidFill>
          <a:ln w="25400">
            <a:solidFill>
              <a:srgbClr val="243F60"/>
            </a:solidFill>
            <a:miter lim="800000"/>
            <a:headEnd/>
            <a:tailEnd/>
          </a:ln>
        </p:spPr>
        <p:txBody>
          <a:bodyPr vert="vert270"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Trade</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7" name="Flowchart: Process 6"/>
          <p:cNvSpPr>
            <a:spLocks/>
          </p:cNvSpPr>
          <p:nvPr/>
        </p:nvSpPr>
        <p:spPr bwMode="auto">
          <a:xfrm>
            <a:off x="2700462" y="4268779"/>
            <a:ext cx="914400" cy="612775"/>
          </a:xfrm>
          <a:prstGeom prst="flowChartProcess">
            <a:avLst/>
          </a:prstGeom>
          <a:solidFill>
            <a:srgbClr val="9BBB59"/>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OTC </a:t>
            </a:r>
            <a:endParaRPr kumimoji="0" lang="en-GB"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(non-SI)?</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8" name="Flowchart: Process 7"/>
          <p:cNvSpPr>
            <a:spLocks/>
          </p:cNvSpPr>
          <p:nvPr/>
        </p:nvSpPr>
        <p:spPr bwMode="auto">
          <a:xfrm>
            <a:off x="2700461" y="1703687"/>
            <a:ext cx="914400" cy="492125"/>
          </a:xfrm>
          <a:prstGeom prst="flowChartProcess">
            <a:avLst/>
          </a:prstGeom>
          <a:solidFill>
            <a:srgbClr val="C0504D"/>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Trading venue</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Flowchart: Process 9"/>
          <p:cNvSpPr>
            <a:spLocks/>
          </p:cNvSpPr>
          <p:nvPr/>
        </p:nvSpPr>
        <p:spPr bwMode="auto">
          <a:xfrm>
            <a:off x="5776521" y="2456013"/>
            <a:ext cx="866775" cy="676275"/>
          </a:xfrm>
          <a:prstGeom prst="flowChartProcess">
            <a:avLst/>
          </a:prstGeom>
          <a:solidFill>
            <a:srgbClr val="9BBB59"/>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100" u="sng" dirty="0">
                <a:latin typeface="Calibri" panose="020F0502020204030204" pitchFamily="34" charset="0"/>
                <a:ea typeface="Calibri" panose="020F0502020204030204" pitchFamily="34" charset="0"/>
                <a:cs typeface="Times New Roman" panose="02020603050405020304" pitchFamily="18" charset="0"/>
              </a:rPr>
              <a:t>&lt;</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SSTI </a:t>
            </a:r>
            <a:endParaRPr kumimoji="0" lang="en-GB"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RFQ) </a:t>
            </a:r>
            <a:endParaRPr kumimoji="0" lang="en-GB"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 LIS (on O.B.)?</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Flowchart: Process 13"/>
          <p:cNvSpPr>
            <a:spLocks/>
          </p:cNvSpPr>
          <p:nvPr/>
        </p:nvSpPr>
        <p:spPr bwMode="auto">
          <a:xfrm>
            <a:off x="7378886" y="2351039"/>
            <a:ext cx="505482" cy="2714117"/>
          </a:xfrm>
          <a:prstGeom prst="flowChartProcess">
            <a:avLst/>
          </a:prstGeom>
          <a:solidFill>
            <a:srgbClr val="FDE9D9"/>
          </a:solidFill>
          <a:ln w="25400">
            <a:solidFill>
              <a:srgbClr val="243F60"/>
            </a:solidFill>
            <a:miter lim="800000"/>
            <a:headEnd/>
            <a:tailEnd/>
          </a:ln>
        </p:spPr>
        <p:txBody>
          <a:bodyPr vert="vert270"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400" dirty="0">
                <a:solidFill>
                  <a:srgbClr val="000000"/>
                </a:solidFill>
                <a:latin typeface="Calibri" panose="020F0502020204030204" pitchFamily="34" charset="0"/>
                <a:cs typeface="Times New Roman" panose="02020603050405020304" pitchFamily="18" charset="0"/>
              </a:rPr>
              <a:t>Transparent</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12" name="Flowchart: Process 14"/>
          <p:cNvSpPr>
            <a:spLocks/>
          </p:cNvSpPr>
          <p:nvPr/>
        </p:nvSpPr>
        <p:spPr bwMode="auto">
          <a:xfrm>
            <a:off x="2566243" y="5747076"/>
            <a:ext cx="4198219" cy="390525"/>
          </a:xfrm>
          <a:prstGeom prst="flowChartProcess">
            <a:avLst/>
          </a:prstGeom>
          <a:solidFill>
            <a:srgbClr val="7F7F7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n-lt"/>
              </a:rPr>
              <a:t>No pre-trade transparency</a:t>
            </a:r>
          </a:p>
        </p:txBody>
      </p:sp>
      <p:sp>
        <p:nvSpPr>
          <p:cNvPr id="13" name="Right Arrow 12"/>
          <p:cNvSpPr>
            <a:spLocks/>
          </p:cNvSpPr>
          <p:nvPr/>
        </p:nvSpPr>
        <p:spPr>
          <a:xfrm>
            <a:off x="1965315" y="2550521"/>
            <a:ext cx="516255" cy="48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ight Arrow 13"/>
          <p:cNvSpPr>
            <a:spLocks/>
          </p:cNvSpPr>
          <p:nvPr/>
        </p:nvSpPr>
        <p:spPr>
          <a:xfrm>
            <a:off x="1967513" y="4332913"/>
            <a:ext cx="516255" cy="48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Right Arrow 17"/>
          <p:cNvSpPr>
            <a:spLocks/>
          </p:cNvSpPr>
          <p:nvPr/>
        </p:nvSpPr>
        <p:spPr bwMode="auto">
          <a:xfrm>
            <a:off x="3707904" y="3459661"/>
            <a:ext cx="515938" cy="484187"/>
          </a:xfrm>
          <a:prstGeom prst="rightArrow">
            <a:avLst>
              <a:gd name="adj1" fmla="val 50000"/>
              <a:gd name="adj2" fmla="val 50003"/>
            </a:avLst>
          </a:prstGeom>
          <a:solidFill>
            <a:srgbClr val="FDE9D9"/>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a:t>
            </a:r>
            <a:endParaRPr kumimoji="0" lang="en-GB" altLang="en-US" sz="1800" b="1" i="0" u="none" strike="noStrike" cap="none" normalizeH="0" baseline="0" dirty="0">
              <a:ln>
                <a:noFill/>
              </a:ln>
              <a:solidFill>
                <a:schemeClr val="tx1"/>
              </a:solidFill>
              <a:effectLst/>
              <a:latin typeface="Arial" panose="020B0604020202020204" pitchFamily="34" charset="0"/>
            </a:endParaRPr>
          </a:p>
        </p:txBody>
      </p:sp>
      <p:sp>
        <p:nvSpPr>
          <p:cNvPr id="21" name="Flowchart: Process 8"/>
          <p:cNvSpPr>
            <a:spLocks/>
          </p:cNvSpPr>
          <p:nvPr/>
        </p:nvSpPr>
        <p:spPr bwMode="auto">
          <a:xfrm>
            <a:off x="4344488" y="1709137"/>
            <a:ext cx="699763" cy="492125"/>
          </a:xfrm>
          <a:prstGeom prst="flowChartProcess">
            <a:avLst/>
          </a:prstGeom>
          <a:solidFill>
            <a:srgbClr val="C0504D"/>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Liquidity</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2" name="AutoShape 8"/>
          <p:cNvSpPr>
            <a:spLocks/>
          </p:cNvSpPr>
          <p:nvPr/>
        </p:nvSpPr>
        <p:spPr bwMode="auto">
          <a:xfrm>
            <a:off x="2688617" y="3395368"/>
            <a:ext cx="914400" cy="612775"/>
          </a:xfrm>
          <a:prstGeom prst="flowChartProcess">
            <a:avLst/>
          </a:prstGeom>
          <a:solidFill>
            <a:srgbClr val="9BBB59"/>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OTC (SI)?</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3" name="AutoShape 9"/>
          <p:cNvSpPr>
            <a:spLocks/>
          </p:cNvSpPr>
          <p:nvPr/>
        </p:nvSpPr>
        <p:spPr bwMode="auto">
          <a:xfrm>
            <a:off x="3707905" y="2539121"/>
            <a:ext cx="515937" cy="484187"/>
          </a:xfrm>
          <a:prstGeom prst="rightArrow">
            <a:avLst>
              <a:gd name="adj1" fmla="val 50000"/>
              <a:gd name="adj2" fmla="val 50003"/>
            </a:avLst>
          </a:prstGeom>
          <a:solidFill>
            <a:srgbClr val="FDE9D9"/>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a:t>
            </a:r>
            <a:endParaRPr kumimoji="0" lang="en-GB" altLang="en-US" sz="1800" b="1" i="0" u="none" strike="noStrike" cap="none" normalizeH="0" baseline="0" dirty="0">
              <a:ln>
                <a:noFill/>
              </a:ln>
              <a:solidFill>
                <a:schemeClr val="tx1"/>
              </a:solidFill>
              <a:effectLst/>
              <a:latin typeface="Arial" panose="020B0604020202020204" pitchFamily="34" charset="0"/>
            </a:endParaRPr>
          </a:p>
        </p:txBody>
      </p:sp>
      <p:sp>
        <p:nvSpPr>
          <p:cNvPr id="24" name="Right Arrow 23"/>
          <p:cNvSpPr>
            <a:spLocks/>
          </p:cNvSpPr>
          <p:nvPr/>
        </p:nvSpPr>
        <p:spPr>
          <a:xfrm>
            <a:off x="1965315" y="3441717"/>
            <a:ext cx="516255" cy="48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AutoShape 19"/>
          <p:cNvSpPr>
            <a:spLocks/>
          </p:cNvSpPr>
          <p:nvPr/>
        </p:nvSpPr>
        <p:spPr bwMode="auto">
          <a:xfrm>
            <a:off x="4327200" y="3395368"/>
            <a:ext cx="690562" cy="612775"/>
          </a:xfrm>
          <a:prstGeom prst="flowChartProcess">
            <a:avLst/>
          </a:prstGeom>
          <a:solidFill>
            <a:srgbClr val="9BBB59"/>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Liquid?</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6" name="AutoShape 13"/>
          <p:cNvSpPr>
            <a:spLocks/>
          </p:cNvSpPr>
          <p:nvPr/>
        </p:nvSpPr>
        <p:spPr bwMode="auto">
          <a:xfrm>
            <a:off x="5776521" y="3395368"/>
            <a:ext cx="866775" cy="612775"/>
          </a:xfrm>
          <a:prstGeom prst="flowChartProcess">
            <a:avLst/>
          </a:prstGeom>
          <a:solidFill>
            <a:srgbClr val="9BBB59"/>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100" u="sng" dirty="0">
                <a:latin typeface="Calibri" panose="020F0502020204030204" pitchFamily="34" charset="0"/>
                <a:ea typeface="Calibri" panose="020F0502020204030204" pitchFamily="34" charset="0"/>
                <a:cs typeface="Times New Roman" panose="02020603050405020304" pitchFamily="18" charset="0"/>
              </a:rPr>
              <a:t>&lt;</a:t>
            </a: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SSTI?</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7" name="AutoShape 11"/>
          <p:cNvSpPr>
            <a:spLocks/>
          </p:cNvSpPr>
          <p:nvPr/>
        </p:nvSpPr>
        <p:spPr bwMode="auto">
          <a:xfrm>
            <a:off x="4333081" y="2480163"/>
            <a:ext cx="690562" cy="612775"/>
          </a:xfrm>
          <a:prstGeom prst="flowChartProcess">
            <a:avLst/>
          </a:prstGeom>
          <a:solidFill>
            <a:srgbClr val="9BBB59"/>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Liquid?</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39" name="AutoShape 8"/>
          <p:cNvSpPr>
            <a:spLocks/>
          </p:cNvSpPr>
          <p:nvPr/>
        </p:nvSpPr>
        <p:spPr bwMode="auto">
          <a:xfrm>
            <a:off x="2700461" y="2486385"/>
            <a:ext cx="914400" cy="612775"/>
          </a:xfrm>
          <a:prstGeom prst="flowChartProcess">
            <a:avLst/>
          </a:prstGeom>
          <a:solidFill>
            <a:srgbClr val="9BBB59"/>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GB" altLang="en-US" sz="1100" dirty="0">
                <a:latin typeface="+mn-lt"/>
              </a:rPr>
              <a:t>RM, MTF, OTF? </a:t>
            </a:r>
          </a:p>
        </p:txBody>
      </p:sp>
      <p:sp>
        <p:nvSpPr>
          <p:cNvPr id="40" name="AutoShape 9"/>
          <p:cNvSpPr>
            <a:spLocks/>
          </p:cNvSpPr>
          <p:nvPr/>
        </p:nvSpPr>
        <p:spPr bwMode="auto">
          <a:xfrm>
            <a:off x="5162096" y="2550839"/>
            <a:ext cx="515937" cy="484187"/>
          </a:xfrm>
          <a:prstGeom prst="rightArrow">
            <a:avLst>
              <a:gd name="adj1" fmla="val 50000"/>
              <a:gd name="adj2" fmla="val 50003"/>
            </a:avLst>
          </a:prstGeom>
          <a:solidFill>
            <a:srgbClr val="FDE9D9"/>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a:t>
            </a:r>
            <a:endParaRPr kumimoji="0" lang="en-GB" altLang="en-US" sz="1800" b="1" i="0" u="none" strike="noStrike" cap="none" normalizeH="0" baseline="0" dirty="0">
              <a:ln>
                <a:noFill/>
              </a:ln>
              <a:solidFill>
                <a:schemeClr val="tx1"/>
              </a:solidFill>
              <a:effectLst/>
              <a:latin typeface="Arial" panose="020B0604020202020204" pitchFamily="34" charset="0"/>
            </a:endParaRPr>
          </a:p>
        </p:txBody>
      </p:sp>
      <p:sp>
        <p:nvSpPr>
          <p:cNvPr id="41" name="AutoShape 9"/>
          <p:cNvSpPr>
            <a:spLocks/>
          </p:cNvSpPr>
          <p:nvPr/>
        </p:nvSpPr>
        <p:spPr bwMode="auto">
          <a:xfrm>
            <a:off x="5162097" y="3438246"/>
            <a:ext cx="515937" cy="484187"/>
          </a:xfrm>
          <a:prstGeom prst="rightArrow">
            <a:avLst>
              <a:gd name="adj1" fmla="val 50000"/>
              <a:gd name="adj2" fmla="val 50003"/>
            </a:avLst>
          </a:prstGeom>
          <a:solidFill>
            <a:srgbClr val="FDE9D9"/>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a:t>
            </a:r>
            <a:endParaRPr kumimoji="0" lang="en-GB" altLang="en-US" sz="1800" b="1" i="0" u="none" strike="noStrike" cap="none" normalizeH="0" baseline="0" dirty="0">
              <a:ln>
                <a:noFill/>
              </a:ln>
              <a:solidFill>
                <a:schemeClr val="tx1"/>
              </a:solidFill>
              <a:effectLst/>
              <a:latin typeface="Arial" panose="020B0604020202020204" pitchFamily="34" charset="0"/>
            </a:endParaRPr>
          </a:p>
        </p:txBody>
      </p:sp>
      <p:sp>
        <p:nvSpPr>
          <p:cNvPr id="42" name="AutoShape 9"/>
          <p:cNvSpPr>
            <a:spLocks/>
          </p:cNvSpPr>
          <p:nvPr/>
        </p:nvSpPr>
        <p:spPr bwMode="auto">
          <a:xfrm>
            <a:off x="6753710" y="2544456"/>
            <a:ext cx="515937" cy="484187"/>
          </a:xfrm>
          <a:prstGeom prst="rightArrow">
            <a:avLst>
              <a:gd name="adj1" fmla="val 50000"/>
              <a:gd name="adj2" fmla="val 50003"/>
            </a:avLst>
          </a:prstGeom>
          <a:solidFill>
            <a:srgbClr val="FDE9D9"/>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a:t>
            </a:r>
            <a:endParaRPr kumimoji="0" lang="en-GB" altLang="en-US" sz="1800" b="1" i="0" u="none" strike="noStrike" cap="none" normalizeH="0" baseline="0" dirty="0">
              <a:ln>
                <a:noFill/>
              </a:ln>
              <a:solidFill>
                <a:schemeClr val="tx1"/>
              </a:solidFill>
              <a:effectLst/>
              <a:latin typeface="Arial" panose="020B0604020202020204" pitchFamily="34" charset="0"/>
            </a:endParaRPr>
          </a:p>
        </p:txBody>
      </p:sp>
      <p:sp>
        <p:nvSpPr>
          <p:cNvPr id="43" name="AutoShape 9"/>
          <p:cNvSpPr>
            <a:spLocks/>
          </p:cNvSpPr>
          <p:nvPr/>
        </p:nvSpPr>
        <p:spPr bwMode="auto">
          <a:xfrm>
            <a:off x="6764462" y="3438246"/>
            <a:ext cx="515937" cy="484187"/>
          </a:xfrm>
          <a:prstGeom prst="rightArrow">
            <a:avLst>
              <a:gd name="adj1" fmla="val 50000"/>
              <a:gd name="adj2" fmla="val 50003"/>
            </a:avLst>
          </a:prstGeom>
          <a:solidFill>
            <a:srgbClr val="FDE9D9"/>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a:t>
            </a:r>
            <a:endParaRPr kumimoji="0" lang="en-GB" altLang="en-US" sz="1800" b="1" i="0" u="none" strike="noStrike" cap="none" normalizeH="0" baseline="0" dirty="0">
              <a:ln>
                <a:noFill/>
              </a:ln>
              <a:solidFill>
                <a:schemeClr val="tx1"/>
              </a:solidFill>
              <a:effectLst/>
              <a:latin typeface="Arial" panose="020B0604020202020204" pitchFamily="34" charset="0"/>
            </a:endParaRPr>
          </a:p>
        </p:txBody>
      </p:sp>
      <p:sp>
        <p:nvSpPr>
          <p:cNvPr id="44" name="Flowchart: Process 8"/>
          <p:cNvSpPr>
            <a:spLocks/>
          </p:cNvSpPr>
          <p:nvPr/>
        </p:nvSpPr>
        <p:spPr bwMode="auto">
          <a:xfrm>
            <a:off x="5773878" y="1700808"/>
            <a:ext cx="869418" cy="492125"/>
          </a:xfrm>
          <a:prstGeom prst="flowChartProcess">
            <a:avLst/>
          </a:prstGeom>
          <a:solidFill>
            <a:srgbClr val="C0504D"/>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100" dirty="0">
                <a:latin typeface="Calibri" panose="020F0502020204030204" pitchFamily="34" charset="0"/>
                <a:cs typeface="Times New Roman" panose="02020603050405020304" pitchFamily="18" charset="0"/>
              </a:rPr>
              <a:t>Trade size</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45" name="Down Arrow 44"/>
          <p:cNvSpPr/>
          <p:nvPr/>
        </p:nvSpPr>
        <p:spPr>
          <a:xfrm>
            <a:off x="2923304" y="5021175"/>
            <a:ext cx="516528" cy="586280"/>
          </a:xfrm>
          <a:prstGeom prst="downArrow">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GB" sz="900" b="1" dirty="0">
                <a:solidFill>
                  <a:schemeClr val="tx1"/>
                </a:solidFill>
              </a:rPr>
              <a:t>No</a:t>
            </a:r>
          </a:p>
        </p:txBody>
      </p:sp>
      <p:sp>
        <p:nvSpPr>
          <p:cNvPr id="46" name="Down Arrow 45"/>
          <p:cNvSpPr/>
          <p:nvPr/>
        </p:nvSpPr>
        <p:spPr>
          <a:xfrm>
            <a:off x="4407088" y="4289529"/>
            <a:ext cx="516528" cy="1320411"/>
          </a:xfrm>
          <a:prstGeom prst="downArrow">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900" b="1" dirty="0">
                <a:solidFill>
                  <a:schemeClr val="tx1"/>
                </a:solidFill>
              </a:rPr>
              <a:t>No</a:t>
            </a:r>
          </a:p>
        </p:txBody>
      </p:sp>
      <p:sp>
        <p:nvSpPr>
          <p:cNvPr id="47" name="Down Arrow 46"/>
          <p:cNvSpPr/>
          <p:nvPr/>
        </p:nvSpPr>
        <p:spPr>
          <a:xfrm>
            <a:off x="5939706" y="4322566"/>
            <a:ext cx="516528" cy="1320411"/>
          </a:xfrm>
          <a:prstGeom prst="downArrow">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GB" sz="900" b="1" dirty="0">
                <a:solidFill>
                  <a:schemeClr val="tx1"/>
                </a:solidFill>
              </a:rPr>
              <a:t>No</a:t>
            </a:r>
          </a:p>
        </p:txBody>
      </p:sp>
    </p:spTree>
    <p:extLst>
      <p:ext uri="{BB962C8B-B14F-4D97-AF65-F5344CB8AC3E}">
        <p14:creationId xmlns:p14="http://schemas.microsoft.com/office/powerpoint/2010/main" val="112598078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Post-trade – Draft transparency requirements</a:t>
            </a:r>
          </a:p>
        </p:txBody>
      </p:sp>
      <p:sp>
        <p:nvSpPr>
          <p:cNvPr id="6" name="Content Placeholder 2"/>
          <p:cNvSpPr>
            <a:spLocks noGrp="1"/>
          </p:cNvSpPr>
          <p:nvPr>
            <p:ph idx="1"/>
          </p:nvPr>
        </p:nvSpPr>
        <p:spPr>
          <a:xfrm>
            <a:off x="430402" y="1196752"/>
            <a:ext cx="8229600" cy="5328592"/>
          </a:xfrm>
        </p:spPr>
        <p:txBody>
          <a:bodyPr/>
          <a:lstStyle/>
          <a:p>
            <a:pPr>
              <a:spcBef>
                <a:spcPts val="0"/>
              </a:spcBef>
            </a:pPr>
            <a:r>
              <a:rPr lang="en-GB" dirty="0"/>
              <a:t>Applies to RMs, MTFs, OTFs, </a:t>
            </a:r>
            <a:r>
              <a:rPr lang="en-GB" b="1" dirty="0"/>
              <a:t>and investment firms trading OTC</a:t>
            </a:r>
            <a:r>
              <a:rPr lang="en-GB" dirty="0"/>
              <a:t>.</a:t>
            </a:r>
          </a:p>
          <a:p>
            <a:pPr>
              <a:spcBef>
                <a:spcPts val="0"/>
              </a:spcBef>
            </a:pPr>
            <a:endParaRPr lang="en-GB" sz="1000" dirty="0"/>
          </a:p>
          <a:p>
            <a:pPr>
              <a:spcBef>
                <a:spcPts val="0"/>
              </a:spcBef>
            </a:pPr>
            <a:r>
              <a:rPr lang="en-GB" dirty="0"/>
              <a:t>Investment firms trading outside a trading venue and market operators and investment firms operating a trading venue, must make publicly available trade details, including </a:t>
            </a:r>
            <a:r>
              <a:rPr lang="en-GB" b="1" dirty="0"/>
              <a:t>price and quantity</a:t>
            </a:r>
            <a:r>
              <a:rPr lang="en-GB" dirty="0"/>
              <a:t>.</a:t>
            </a:r>
          </a:p>
          <a:p>
            <a:pPr>
              <a:spcBef>
                <a:spcPts val="0"/>
              </a:spcBef>
            </a:pPr>
            <a:endParaRPr lang="en-GB" dirty="0"/>
          </a:p>
          <a:p>
            <a:pPr>
              <a:spcBef>
                <a:spcPts val="0"/>
              </a:spcBef>
            </a:pPr>
            <a:r>
              <a:rPr lang="en-GB" b="1" dirty="0"/>
              <a:t>Post-trade information </a:t>
            </a:r>
            <a:r>
              <a:rPr lang="en-GB" dirty="0"/>
              <a:t>must be </a:t>
            </a:r>
            <a:r>
              <a:rPr lang="en-GB" b="1" dirty="0"/>
              <a:t>available as close to real time as possible </a:t>
            </a:r>
            <a:r>
              <a:rPr lang="en-GB" dirty="0"/>
              <a:t>(15 minutes from execution, up until Jan 2020 and within 5 minutes thereafter). </a:t>
            </a:r>
          </a:p>
          <a:p>
            <a:pPr marL="0" indent="0">
              <a:spcBef>
                <a:spcPts val="0"/>
              </a:spcBef>
              <a:buNone/>
            </a:pPr>
            <a:endParaRPr lang="en-GB" sz="1000" dirty="0"/>
          </a:p>
          <a:p>
            <a:pPr>
              <a:spcBef>
                <a:spcPts val="0"/>
              </a:spcBef>
            </a:pPr>
            <a:r>
              <a:rPr lang="en-GB" dirty="0"/>
              <a:t>There are </a:t>
            </a:r>
            <a:r>
              <a:rPr lang="en-GB" b="1" dirty="0"/>
              <a:t>no permanent waivers for post-trade reporting</a:t>
            </a:r>
            <a:r>
              <a:rPr lang="en-GB" dirty="0"/>
              <a:t>, but reporting can be </a:t>
            </a:r>
            <a:r>
              <a:rPr lang="en-GB" b="1" dirty="0"/>
              <a:t>deferred</a:t>
            </a:r>
            <a:r>
              <a:rPr lang="en-GB" dirty="0"/>
              <a:t> for up to </a:t>
            </a:r>
            <a:r>
              <a:rPr lang="en-GB" b="1" dirty="0"/>
              <a:t>48 hours in the case where</a:t>
            </a:r>
            <a:r>
              <a:rPr lang="en-GB" dirty="0"/>
              <a:t>:</a:t>
            </a:r>
          </a:p>
          <a:p>
            <a:pPr lvl="4">
              <a:spcBef>
                <a:spcPts val="0"/>
              </a:spcBef>
            </a:pPr>
            <a:r>
              <a:rPr lang="en-GB" dirty="0"/>
              <a:t>The transaction is in a security for which there is </a:t>
            </a:r>
            <a:r>
              <a:rPr lang="en-GB" b="1" dirty="0"/>
              <a:t>not a liquid market</a:t>
            </a:r>
          </a:p>
          <a:p>
            <a:pPr lvl="4">
              <a:spcBef>
                <a:spcPts val="0"/>
              </a:spcBef>
            </a:pPr>
            <a:r>
              <a:rPr lang="en-GB" dirty="0"/>
              <a:t>The </a:t>
            </a:r>
            <a:r>
              <a:rPr lang="en-GB" b="1" dirty="0"/>
              <a:t>size </a:t>
            </a:r>
            <a:r>
              <a:rPr lang="en-GB" dirty="0"/>
              <a:t>of the transaction is equal to or </a:t>
            </a:r>
            <a:r>
              <a:rPr lang="en-GB" b="1" dirty="0"/>
              <a:t>exceeds the relevant large is scale size (LIS)</a:t>
            </a:r>
          </a:p>
          <a:p>
            <a:pPr>
              <a:spcBef>
                <a:spcPts val="0"/>
              </a:spcBef>
              <a:buFont typeface="Wingdings" panose="05000000000000000000" pitchFamily="2" charset="2"/>
              <a:buChar char="§"/>
            </a:pPr>
            <a:endParaRPr lang="en-GB" sz="1000" dirty="0"/>
          </a:p>
          <a:p>
            <a:pPr>
              <a:spcBef>
                <a:spcPts val="0"/>
              </a:spcBef>
              <a:buFont typeface="Wingdings" panose="05000000000000000000" pitchFamily="2" charset="2"/>
              <a:buChar char="§"/>
            </a:pPr>
            <a:r>
              <a:rPr lang="en-GB" dirty="0"/>
              <a:t>Under certain circumstances, a </a:t>
            </a:r>
            <a:r>
              <a:rPr lang="en-GB" b="1" dirty="0"/>
              <a:t>supplementary deferral regime grants relevant NCAs </a:t>
            </a:r>
            <a:r>
              <a:rPr lang="en-GB" dirty="0"/>
              <a:t>the authority to aggregate the trade details of several transactions, or omit publishing the size of an individual transaction, for an </a:t>
            </a:r>
            <a:r>
              <a:rPr lang="en-GB" b="1" dirty="0"/>
              <a:t>extended deferral period of up to 4 weeks</a:t>
            </a:r>
            <a:r>
              <a:rPr lang="en-GB" dirty="0"/>
              <a:t>.</a:t>
            </a:r>
          </a:p>
          <a:p>
            <a:pPr>
              <a:spcBef>
                <a:spcPts val="0"/>
              </a:spcBef>
              <a:buFont typeface="Wingdings" panose="05000000000000000000" pitchFamily="2" charset="2"/>
              <a:buChar char="§"/>
            </a:pPr>
            <a:endParaRPr lang="en-GB" sz="1000" dirty="0"/>
          </a:p>
          <a:p>
            <a:pPr>
              <a:spcBef>
                <a:spcPts val="0"/>
              </a:spcBef>
              <a:buFont typeface="Wingdings" panose="05000000000000000000" pitchFamily="2" charset="2"/>
              <a:buChar char="§"/>
            </a:pPr>
            <a:r>
              <a:rPr lang="en-GB" dirty="0"/>
              <a:t>Where a class of instrument suffers a significant reduction in liquidity, the relevant </a:t>
            </a:r>
            <a:r>
              <a:rPr lang="en-GB" b="1" dirty="0"/>
              <a:t>NCA can temporarily suspend transparency requirements</a:t>
            </a:r>
            <a:r>
              <a:rPr lang="en-GB" dirty="0"/>
              <a:t> for that class (for up to 3 months). E.g. Greece.</a:t>
            </a:r>
          </a:p>
        </p:txBody>
      </p:sp>
    </p:spTree>
    <p:extLst>
      <p:ext uri="{BB962C8B-B14F-4D97-AF65-F5344CB8AC3E}">
        <p14:creationId xmlns:p14="http://schemas.microsoft.com/office/powerpoint/2010/main" val="35028635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International Capital Market Association – ICMA&amp;quot;&quot;/&gt;&lt;property id=&quot;20307&quot; value=&quot;266&quot;/&gt;&lt;/object&gt;&lt;object type=&quot;3&quot; unique_id=&quot;10005&quot;&gt;&lt;property id=&quot;20148&quot; value=&quot;5&quot;/&gt;&lt;property id=&quot;20300&quot; value=&quot;Slide 2 - &amp;quot;Table of Contents&amp;quot;&quot;/&gt;&lt;property id=&quot;20307&quot; value=&quot;265&quot;/&gt;&lt;/object&gt;&lt;object type=&quot;3&quot; unique_id=&quot;10007&quot;&gt;&lt;property id=&quot;20148&quot; value=&quot;5&quot;/&gt;&lt;property id=&quot;20300&quot; value=&quot;Slide 5 - &amp;quot;Benefits of ICMA Membership&amp;quot;&quot;/&gt;&lt;property id=&quot;20307&quot; value=&quot;268&quot;/&gt;&lt;/object&gt;&lt;object type=&quot;3&quot; unique_id=&quot;10008&quot;&gt;&lt;property id=&quot;20148&quot; value=&quot;5&quot;/&gt;&lt;property id=&quot;20300&quot; value=&quot;Slide 6 - &amp;quot;ICMA Standard Documentation&amp;quot;&quot;/&gt;&lt;property id=&quot;20307&quot; value=&quot;269&quot;/&gt;&lt;/object&gt;&lt;object type=&quot;3&quot; unique_id=&quot;10009&quot;&gt;&lt;property id=&quot;20148&quot; value=&quot;5&quot;/&gt;&lt;property id=&quot;20300&quot; value=&quot;Slide 7 - &amp;quot;ICMA Legal &amp;amp; Regulatory Helpdesk&amp;quot;&quot;/&gt;&lt;property id=&quot;20307&quot; value=&quot;270&quot;/&gt;&lt;/object&gt;&lt;object type=&quot;3&quot; unique_id=&quot;10010&quot;&gt;&lt;property id=&quot;20148&quot; value=&quot;5&quot;/&gt;&lt;property id=&quot;20300&quot; value=&quot;Slide 8 - &amp;quot;ICMA Market Practice &amp;amp; Regulatory Policy&amp;quot;&quot;/&gt;&lt;property id=&quot;20307&quot; value=&quot;271&quot;/&gt;&lt;/object&gt;&lt;object type=&quot;3&quot; unique_id=&quot;10011&quot;&gt;&lt;property id=&quot;20148&quot; value=&quot;5&quot;/&gt;&lt;property id=&quot;20300&quot; value=&quot;Slide 10 - &amp;quot;ICMA Councils and Committees&amp;quot;&quot;/&gt;&lt;property id=&quot;20307&quot; value=&quot;272&quot;/&gt;&lt;/object&gt;&lt;object type=&quot;3&quot; unique_id=&quot;10012&quot;&gt;&lt;property id=&quot;20148&quot; value=&quot;5&quot;/&gt;&lt;property id=&quot;20300&quot; value=&quot;Slide 11 - &amp;quot;ICMA RPC – Regulatory Policy Committee&amp;quot;&quot;/&gt;&lt;property id=&quot;20307&quot; value=&quot;273&quot;/&gt;&lt;/object&gt;&lt;object type=&quot;3&quot; unique_id=&quot;10013&quot;&gt;&lt;property id=&quot;20148&quot; value=&quot;5&quot;/&gt;&lt;property id=&quot;20300&quot; value=&quot;Slide 12 - &amp;quot;ICMA PMPC – Primary Market Practices Committee&amp;quot;&quot;/&gt;&lt;property id=&quot;20307&quot; value=&quot;275&quot;/&gt;&lt;/object&gt;&lt;object type=&quot;3&quot; unique_id=&quot;10014&quot;&gt;&lt;property id=&quot;20148&quot; value=&quot;5&quot;/&gt;&lt;property id=&quot;20300&quot; value=&quot;Slide 13 - &amp;quot;ICMA FIIF – Financial Institution Issuer Forum&amp;quot;&quot;/&gt;&lt;property id=&quot;20307&quot; value=&quot;276&quot;/&gt;&lt;/object&gt;&lt;object type=&quot;3&quot; unique_id=&quot;10015&quot;&gt;&lt;property id=&quot;20148&quot; value=&quot;5&quot;/&gt;&lt;property id=&quot;20300&quot; value=&quot;Slide 14 - &amp;quot;ICMA PSIF – Public Sector Issuer Forum&amp;quot;&quot;/&gt;&lt;property id=&quot;20307&quot; value=&quot;277&quot;/&gt;&lt;/object&gt;&lt;object type=&quot;3&quot; unique_id=&quot;10016&quot;&gt;&lt;property id=&quot;20148&quot; value=&quot;5&quot;/&gt;&lt;property id=&quot;20300&quot; value=&quot;Slide 17 - &amp;quot;ICMA ECP – Euro Commercial Paper Committee&amp;quot;&quot;/&gt;&lt;property id=&quot;20307&quot; value=&quot;278&quot;/&gt;&lt;/object&gt;&lt;object type=&quot;3&quot; unique_id=&quot;10017&quot;&gt;&lt;property id=&quot;20148&quot; value=&quot;5&quot;/&gt;&lt;property id=&quot;20300&quot; value=&quot;Slide 18 - &amp;quot;ICMA SMPC – Secondary Market Practices Committee&amp;quot;&quot;/&gt;&lt;property id=&quot;20307&quot; value=&quot;279&quot;/&gt;&lt;/object&gt;&lt;object type=&quot;3&quot; unique_id=&quot;10019&quot;&gt;&lt;property id=&quot;20148&quot; value=&quot;5&quot;/&gt;&lt;property id=&quot;20300&quot; value=&quot;Slide 16 - &amp;quot;ICMA ERC - European Repo Council/Committee&amp;quot;&quot;/&gt;&lt;property id=&quot;20307&quot; value=&quot;281&quot;/&gt;&lt;/object&gt;&lt;object type=&quot;3&quot; unique_id=&quot;10020&quot;&gt;&lt;property id=&quot;20148&quot; value=&quot;5&quot;/&gt;&lt;property id=&quot;20300&quot; value=&quot;Slide 19 - &amp;quot;ICMA AMIC – Asset Management &amp;amp; Investors Council&amp;quot;&quot;/&gt;&lt;property id=&quot;20307&quot; value=&quot;282&quot;/&gt;&lt;/object&gt;&lt;object type=&quot;3&quot; unique_id=&quot;10021&quot;&gt;&lt;property id=&quot;20148&quot; value=&quot;5&quot;/&gt;&lt;property id=&quot;20300&quot; value=&quot;Slide 20 - &amp;quot;ICMA CBIC – Covered Bond Investor Council&amp;quot;&quot;/&gt;&lt;property id=&quot;20307&quot; value=&quot;283&quot;/&gt;&lt;/object&gt;&lt;object type=&quot;3&quot; unique_id=&quot;10022&quot;&gt;&lt;property id=&quot;20148&quot; value=&quot;5&quot;/&gt;&lt;property id=&quot;20300&quot; value=&quot;Slide 21 - &amp;quot;ICMA Executive Education &amp;quot;&quot;/&gt;&lt;property id=&quot;20307&quot; value=&quot;284&quot;/&gt;&lt;/object&gt;&lt;object type=&quot;3&quot; unique_id=&quot;10023&quot;&gt;&lt;property id=&quot;20148&quot; value=&quot;5&quot;/&gt;&lt;property id=&quot;20300&quot; value=&quot;Slide 23 - &amp;quot;ICMA Events&amp;quot;&quot;/&gt;&lt;property id=&quot;20307&quot; value=&quot;285&quot;/&gt;&lt;/object&gt;&lt;object type=&quot;3&quot; unique_id=&quot;10024&quot;&gt;&lt;property id=&quot;20148&quot; value=&quot;5&quot;/&gt;&lt;property id=&quot;20300&quot; value=&quot;Slide 24 - &amp;quot;ICMA List of Upcoming Events&amp;quot;&quot;/&gt;&lt;property id=&quot;20307&quot; value=&quot;291&quot;/&gt;&lt;/object&gt;&lt;object type=&quot;3&quot; unique_id=&quot;10025&quot;&gt;&lt;property id=&quot;20148&quot; value=&quot;5&quot;/&gt;&lt;property id=&quot;20300&quot; value=&quot;Slide 25 - &amp;quot;ICMA Membership – 450 Members in 53 Countries&amp;quot;&quot;/&gt;&lt;property id=&quot;20307&quot; value=&quot;286&quot;/&gt;&lt;/object&gt;&lt;object type=&quot;3&quot; unique_id=&quot;10027&quot;&gt;&lt;property id=&quot;20148&quot; value=&quot;5&quot;/&gt;&lt;property id=&quot;20300&quot; value=&quot;Slide 28 - &amp;quot;ICMA Contacts&amp;quot;&quot;/&gt;&lt;property id=&quot;20307&quot; value=&quot;290&quot;/&gt;&lt;/object&gt;&lt;object type=&quot;3&quot; unique_id=&quot;10316&quot;&gt;&lt;property id=&quot;20148&quot; value=&quot;5&quot;/&gt;&lt;property id=&quot;20300&quot; value=&quot;Slide 22 - &amp;quot;ICMA List of Upcoming Education Courses&amp;quot;&quot;/&gt;&lt;property id=&quot;20307&quot; value=&quot;294&quot;/&gt;&lt;/object&gt;&lt;object type=&quot;3&quot; unique_id=&quot;10444&quot;&gt;&lt;property id=&quot;20148&quot; value=&quot;5&quot;/&gt;&lt;property id=&quot;20300&quot; value=&quot;Slide 15 - &amp;quot;ICMA CIF – Corporate Issuer Forum &amp;quot;&quot;/&gt;&lt;property id=&quot;20307&quot; value=&quot;298&quot;/&gt;&lt;/object&gt;&lt;object type=&quot;3&quot; unique_id=&quot;10445&quot;&gt;&lt;property id=&quot;20148&quot; value=&quot;5&quot;/&gt;&lt;property id=&quot;20300&quot; value=&quot;Slide 3 - &amp;quot;ICMA’s Mission Statement&amp;quot;&quot;/&gt;&lt;property id=&quot;20307&quot; value=&quot;302&quot;/&gt;&lt;/object&gt;&lt;object type=&quot;3&quot; unique_id=&quot;10446&quot;&gt;&lt;property id=&quot;20148&quot; value=&quot;5&quot;/&gt;&lt;property id=&quot;20300&quot; value=&quot;Slide 26 - &amp;quot;ICMA Regions and Regional Committees&amp;quot;&quot;/&gt;&lt;property id=&quot;20307&quot; value=&quot;301&quot;/&gt;&lt;/object&gt;&lt;object type=&quot;3&quot; unique_id=&quot;10476&quot;&gt;&lt;property id=&quot;20148&quot; value=&quot;5&quot;/&gt;&lt;property id=&quot;20300&quot; value=&quot;Slide 9 - &amp;quot;ICMA Quarterly Report&amp;quot;&quot;/&gt;&lt;property id=&quot;20307&quot; value=&quot;303&quot;/&gt;&lt;/object&gt;&lt;object type=&quot;3&quot; unique_id=&quot;10477&quot;&gt;&lt;property id=&quot;20148&quot; value=&quot;5&quot;/&gt;&lt;property id=&quot;20300&quot; value=&quot;Slide 4 - &amp;quot;Overview of the International Capital Market Association&amp;quot;&quot;/&gt;&lt;property id=&quot;20307&quot; value=&quot;305&quot;/&gt;&lt;/object&gt;&lt;object type=&quot;3&quot; unique_id=&quot;10479&quot;&gt;&lt;property id=&quot;20148&quot; value=&quot;5&quot;/&gt;&lt;property id=&quot;20300&quot; value=&quot;Slide 27 - &amp;quot;ICMA Offices &amp;quot;&quot;/&gt;&lt;property id=&quot;20307&quot; value=&quot;304&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CMA-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ctr" anchorCtr="0" compatLnSpc="1">
        <a:prstTxWarp prst="textNoShape">
          <a:avLst/>
        </a:prstTxWarp>
      </a:bodyPr>
      <a:lstStyle>
        <a:defPPr>
          <a:defRPr b="0" i="0" dirty="0" err="1" smtClean="0">
            <a:solidFill>
              <a:schemeClr val="bg1"/>
            </a:solidFill>
            <a:latin typeface="Calibri Light"/>
            <a:cs typeface="Calibri Light"/>
          </a:defRPr>
        </a:defPPr>
      </a:lstStyle>
    </a:txDef>
  </a:objectDefaults>
  <a:extraClrSchemeLst/>
</a:theme>
</file>

<file path=ppt/theme/theme2.xml><?xml version="1.0" encoding="utf-8"?>
<a:theme xmlns:a="http://schemas.openxmlformats.org/drawingml/2006/main" name="ICG_Pres (A4)">
  <a:themeElements>
    <a:clrScheme name="ICG_Pres (A4) 1">
      <a:dk1>
        <a:srgbClr val="53565A"/>
      </a:dk1>
      <a:lt1>
        <a:srgbClr val="FFFFFF"/>
      </a:lt1>
      <a:dk2>
        <a:srgbClr val="97999B"/>
      </a:dk2>
      <a:lt2>
        <a:srgbClr val="53565A"/>
      </a:lt2>
      <a:accent1>
        <a:srgbClr val="002D72"/>
      </a:accent1>
      <a:accent2>
        <a:srgbClr val="99ABC7"/>
      </a:accent2>
      <a:accent3>
        <a:srgbClr val="00BDF2"/>
      </a:accent3>
      <a:accent4>
        <a:srgbClr val="99E4FA"/>
      </a:accent4>
      <a:accent5>
        <a:srgbClr val="53565A"/>
      </a:accent5>
      <a:accent6>
        <a:srgbClr val="97999B"/>
      </a:accent6>
      <a:hlink>
        <a:srgbClr val="00BDF2"/>
      </a:hlink>
      <a:folHlink>
        <a:srgbClr val="99DFE3"/>
      </a:folHlink>
    </a:clrScheme>
    <a:fontScheme name="ICG_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lnDef>
    <a:txDef>
      <a:spPr>
        <a:noFill/>
      </a:spPr>
      <a:bodyPr wrap="none" rtlCol="0">
        <a:spAutoFit/>
      </a:bodyPr>
      <a:lstStyle>
        <a:defPPr>
          <a:defRPr baseline="0" dirty="0">
            <a:ea typeface="+mj-ea"/>
          </a:defRPr>
        </a:defPPr>
      </a:lstStyle>
    </a:txDef>
  </a:objectDefaults>
  <a:extraClrSchemeLst>
    <a:extraClrScheme>
      <a:clrScheme name="ICG_Pres (A4) 1">
        <a:dk1>
          <a:srgbClr val="53565A"/>
        </a:dk1>
        <a:lt1>
          <a:srgbClr val="FFFFFF"/>
        </a:lt1>
        <a:dk2>
          <a:srgbClr val="97999B"/>
        </a:dk2>
        <a:lt2>
          <a:srgbClr val="53565A"/>
        </a:lt2>
        <a:accent1>
          <a:srgbClr val="002D72"/>
        </a:accent1>
        <a:accent2>
          <a:srgbClr val="99ABC7"/>
        </a:accent2>
        <a:accent3>
          <a:srgbClr val="FFFFFF"/>
        </a:accent3>
        <a:accent4>
          <a:srgbClr val="46484C"/>
        </a:accent4>
        <a:accent5>
          <a:srgbClr val="AAADBC"/>
        </a:accent5>
        <a:accent6>
          <a:srgbClr val="8A9BB4"/>
        </a:accent6>
        <a:hlink>
          <a:srgbClr val="00BDF2"/>
        </a:hlink>
        <a:folHlink>
          <a:srgbClr val="99E4FA"/>
        </a:folHlink>
      </a:clrScheme>
      <a:clrMap bg1="lt1" tx1="dk1" bg2="lt2" tx2="dk2" accent1="accent1" accent2="accent2" accent3="accent3" accent4="accent4" accent5="accent5" accent6="accent6" hlink="hlink" folHlink="folHlink"/>
    </a:extraClrScheme>
  </a:extraClrSchemeLst>
  <a:custClrLst>
    <a:custClr name="Aqua">
      <a:srgbClr val="00B0B9"/>
    </a:custClr>
    <a:custClr name="Aqua Tint">
      <a:srgbClr val="99DFE3"/>
    </a:custClr>
    <a:custClr name="Goldenrod">
      <a:srgbClr val="C99700"/>
    </a:custClr>
    <a:custClr name="Goldenrod Tint">
      <a:srgbClr val="E9D599"/>
    </a:custClr>
    <a:custClr name="Forest">
      <a:srgbClr val="00843D"/>
    </a:custClr>
    <a:custClr name="Forest Tint">
      <a:srgbClr val="66B797"/>
    </a:custClr>
    <a:custClr name="Plum">
      <a:srgbClr val="890C58"/>
    </a:custClr>
    <a:custClr name="Plum Tint">
      <a:srgbClr val="B37A9F"/>
    </a:custClr>
    <a:custClr name="Olive">
      <a:srgbClr val="949300"/>
    </a:custClr>
    <a:custClr name="Olive Tint">
      <a:srgbClr val="D4D499"/>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42928</TotalTime>
  <Words>3221</Words>
  <Application>Microsoft Office PowerPoint</Application>
  <PresentationFormat>On-screen Show (4:3)</PresentationFormat>
  <Paragraphs>403</Paragraphs>
  <Slides>34</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6" baseType="lpstr">
      <vt:lpstr>Arial</vt:lpstr>
      <vt:lpstr>Calibri</vt:lpstr>
      <vt:lpstr>Calibri Light</vt:lpstr>
      <vt:lpstr>Geneva</vt:lpstr>
      <vt:lpstr>STKaiti</vt:lpstr>
      <vt:lpstr>Symbol</vt:lpstr>
      <vt:lpstr>Times New Roman</vt:lpstr>
      <vt:lpstr>Wingdings</vt:lpstr>
      <vt:lpstr>ヒラギノ角ゴ Pro W3</vt:lpstr>
      <vt:lpstr>ICMA-Presentation</vt:lpstr>
      <vt:lpstr>ICG_Pres (A4)</vt:lpstr>
      <vt:lpstr>think-cell Slide</vt:lpstr>
      <vt:lpstr>MiFID II/MiFIR – Transparency &amp; Best Execution requirements in respect of bonds  27 April 2016 Vienna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Evidencing best execution and top 5 venues</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sanaa.clausse@icmagroup.org</dc:creator>
  <cp:lastModifiedBy>Liz Callaghan</cp:lastModifiedBy>
  <cp:revision>1367</cp:revision>
  <cp:lastPrinted>2016-09-02T13:06:40Z</cp:lastPrinted>
  <dcterms:created xsi:type="dcterms:W3CDTF">2012-10-01T15:20:22Z</dcterms:created>
  <dcterms:modified xsi:type="dcterms:W3CDTF">2016-09-15T16:04:33Z</dcterms:modified>
</cp:coreProperties>
</file>